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3" r:id="rId5"/>
    <p:sldId id="260" r:id="rId6"/>
    <p:sldId id="262" r:id="rId7"/>
    <p:sldId id="264" r:id="rId8"/>
    <p:sldId id="265" r:id="rId9"/>
    <p:sldId id="266" r:id="rId10"/>
    <p:sldId id="267" r:id="rId11"/>
    <p:sldId id="268" r:id="rId12"/>
    <p:sldId id="269" r:id="rId13"/>
    <p:sldId id="270" r:id="rId14"/>
    <p:sldId id="271" r:id="rId15"/>
    <p:sldId id="273" r:id="rId16"/>
    <p:sldId id="261"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66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B6893-43BF-49D0-91DB-DDD8D2B010FD}" type="datetimeFigureOut">
              <a:rPr lang="es-MX" smtClean="0"/>
              <a:t>26/04/2020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A475C-738B-45AF-AFCB-4D4918C8008F}" type="slidenum">
              <a:rPr lang="es-MX" smtClean="0"/>
              <a:t>‹Nº›</a:t>
            </a:fld>
            <a:endParaRPr lang="es-MX"/>
          </a:p>
        </p:txBody>
      </p:sp>
    </p:spTree>
    <p:extLst>
      <p:ext uri="{BB962C8B-B14F-4D97-AF65-F5344CB8AC3E}">
        <p14:creationId xmlns:p14="http://schemas.microsoft.com/office/powerpoint/2010/main" val="26935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26A475C-738B-45AF-AFCB-4D4918C8008F}" type="slidenum">
              <a:rPr lang="es-MX" smtClean="0"/>
              <a:t>1</a:t>
            </a:fld>
            <a:endParaRPr lang="es-MX"/>
          </a:p>
        </p:txBody>
      </p:sp>
    </p:spTree>
    <p:extLst>
      <p:ext uri="{BB962C8B-B14F-4D97-AF65-F5344CB8AC3E}">
        <p14:creationId xmlns:p14="http://schemas.microsoft.com/office/powerpoint/2010/main" val="409051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270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D232C2-8A48-4B26-B1DB-024CBFA7D5F6}" type="slidenum">
              <a:rPr lang="es-ES" smtClean="0"/>
              <a:pPr eaLnBrk="1" hangingPunct="1"/>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680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8DE70E-091A-4AF1-8EEB-8984EC3B4CE7}" type="slidenum">
              <a:rPr lang="es-ES" smtClean="0"/>
              <a:pPr eaLnBrk="1" hangingPunct="1"/>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a:ln/>
        </p:spPr>
      </p:sp>
      <p:sp>
        <p:nvSpPr>
          <p:cNvPr id="8909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909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36F05-3C55-42BC-86C0-D685A2172172}" type="slidenum">
              <a:rPr lang="es-ES" smtClean="0"/>
              <a:pPr eaLnBrk="1" hangingPunct="1"/>
              <a:t>12</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a:ln/>
        </p:spPr>
      </p:sp>
      <p:sp>
        <p:nvSpPr>
          <p:cNvPr id="10649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10650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1A95F5-6499-4398-BDAB-8006DC297CB4}" type="slidenum">
              <a:rPr lang="es-ES" smtClean="0"/>
              <a:pPr eaLnBrk="1" hangingPunct="1"/>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a:ln/>
        </p:spPr>
      </p:sp>
      <p:sp>
        <p:nvSpPr>
          <p:cNvPr id="10752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10752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98D0A6-F3BF-4F1A-85B9-AC1D19718A4A}" type="slidenum">
              <a:rPr lang="es-ES" smtClean="0"/>
              <a:pPr eaLnBrk="1" hangingPunct="1"/>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B76F61-1FBE-4002-B7E4-5754B2C97C3E}" type="slidenum">
              <a:rPr lang="es-ES" smtClean="0"/>
              <a:pPr eaLnBrk="1" hangingPunct="1"/>
              <a:t>15</a:t>
            </a:fld>
            <a:endParaRPr lang="es-ES" smtClean="0"/>
          </a:p>
        </p:txBody>
      </p:sp>
      <p:sp>
        <p:nvSpPr>
          <p:cNvPr id="105475" name="1 Marcador de imagen de diapositiva"/>
          <p:cNvSpPr>
            <a:spLocks noGrp="1" noRot="1" noChangeAspect="1" noTextEdit="1"/>
          </p:cNvSpPr>
          <p:nvPr>
            <p:ph type="sldImg"/>
          </p:nvPr>
        </p:nvSpPr>
        <p:spPr>
          <a:ln/>
        </p:spPr>
      </p:sp>
      <p:sp>
        <p:nvSpPr>
          <p:cNvPr id="105476"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smtClean="0"/>
          </a:p>
        </p:txBody>
      </p:sp>
      <p:sp>
        <p:nvSpPr>
          <p:cNvPr id="2"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6B4FE9E-F19F-48EA-9635-2D30CF0889DB}" type="slidenum">
              <a:rPr lang="es-ES_tradnl" sz="1200">
                <a:latin typeface="+mn-lt"/>
              </a:rPr>
              <a:pPr algn="r">
                <a:defRPr/>
              </a:pPr>
              <a:t>15</a:t>
            </a:fld>
            <a:endParaRPr lang="es-ES_tradnl" sz="120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26A475C-738B-45AF-AFCB-4D4918C8008F}" type="slidenum">
              <a:rPr lang="es-MX" smtClean="0"/>
              <a:t>16</a:t>
            </a:fld>
            <a:endParaRPr lang="es-MX"/>
          </a:p>
        </p:txBody>
      </p:sp>
    </p:spTree>
    <p:extLst>
      <p:ext uri="{BB962C8B-B14F-4D97-AF65-F5344CB8AC3E}">
        <p14:creationId xmlns:p14="http://schemas.microsoft.com/office/powerpoint/2010/main" val="396996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5939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9D57CF-36D1-4359-9095-ED4E7CD6F0E6}" type="slidenum">
              <a:rPr lang="es-ES" smtClean="0"/>
              <a:pPr eaLnBrk="1" hangingPunct="1"/>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24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B3324D-130D-46EB-923E-310392D8A644}" type="slidenum">
              <a:rPr lang="es-ES" smtClean="0"/>
              <a:pPr eaLnBrk="1" hangingPunct="1"/>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ln/>
        </p:spPr>
      </p:sp>
      <p:sp>
        <p:nvSpPr>
          <p:cNvPr id="6656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656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50B182-F215-48C7-83FC-B77DD819B2CC}" type="slidenum">
              <a:rPr lang="es-ES" smtClean="0"/>
              <a:pPr eaLnBrk="1" hangingPunct="1"/>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349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88A473-9721-4575-9194-851E20C1ACAE}" type="slidenum">
              <a:rPr lang="es-ES" smtClean="0"/>
              <a:pPr eaLnBrk="1" hangingPunct="1"/>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554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FC561E-6074-4834-870F-F3F534E95A76}" type="slidenum">
              <a:rPr lang="es-ES" smtClean="0"/>
              <a:pPr eaLnBrk="1" hangingPunct="1"/>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963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152E9F-B0B4-4095-9CC6-1B945B21BD6D}" type="slidenum">
              <a:rPr lang="es-ES" smtClean="0"/>
              <a:pPr eaLnBrk="1" hangingPunct="1"/>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066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B2848C-1EEA-4453-8351-783C5B4E475A}" type="slidenum">
              <a:rPr lang="es-ES" smtClean="0"/>
              <a:pPr eaLnBrk="1" hangingPunct="1"/>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a:ln/>
        </p:spPr>
      </p:sp>
      <p:sp>
        <p:nvSpPr>
          <p:cNvPr id="7168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168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F2A5FD-6F41-4BBD-B275-07C6E5B20E24}" type="slidenum">
              <a:rPr lang="es-ES" smtClean="0"/>
              <a:pPr eaLnBrk="1" hangingPunct="1"/>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247886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264259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286230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100780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200243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342258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394938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388847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225024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23217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7BF542-7DE4-412A-9366-75ABD8799F72}" type="datetimeFigureOut">
              <a:rPr lang="es-MX" smtClean="0"/>
              <a:t>26/04/2020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5CC316-684C-47DE-8FA3-973386B2FB67}" type="slidenum">
              <a:rPr lang="es-MX" smtClean="0"/>
              <a:t>‹Nº›</a:t>
            </a:fld>
            <a:endParaRPr lang="es-MX"/>
          </a:p>
        </p:txBody>
      </p:sp>
    </p:spTree>
    <p:extLst>
      <p:ext uri="{BB962C8B-B14F-4D97-AF65-F5344CB8AC3E}">
        <p14:creationId xmlns:p14="http://schemas.microsoft.com/office/powerpoint/2010/main" val="91838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BF542-7DE4-412A-9366-75ABD8799F72}" type="datetimeFigureOut">
              <a:rPr lang="es-MX" smtClean="0"/>
              <a:t>26/04/2020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CC316-684C-47DE-8FA3-973386B2FB67}" type="slidenum">
              <a:rPr lang="es-MX" smtClean="0"/>
              <a:t>‹Nº›</a:t>
            </a:fld>
            <a:endParaRPr lang="es-MX"/>
          </a:p>
        </p:txBody>
      </p:sp>
    </p:spTree>
    <p:extLst>
      <p:ext uri="{BB962C8B-B14F-4D97-AF65-F5344CB8AC3E}">
        <p14:creationId xmlns:p14="http://schemas.microsoft.com/office/powerpoint/2010/main" val="30364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video" Target="file:///C:\Documents%20and%20Settings\ARIEL%20VILLARREAL\My%20Documents\A%20RESPALDOS%20GENERAL%20Y%20ANTERIORES\DESTRUCCION%20ORGANISMOS%20con%20OZONO.avi" TargetMode="External"/><Relationship Id="rId1" Type="http://schemas.microsoft.com/office/2007/relationships/media" Target="file:///C:\Documents%20and%20Settings\ARIEL%20VILLARREAL\My%20Documents\A%20RESPALDOS%20GENERAL%20Y%20ANTERIORES\DESTRUCCION%20ORGANISMOS%20con%20OZONO.avi" TargetMode="External"/><Relationship Id="rId6" Type="http://schemas.openxmlformats.org/officeDocument/2006/relationships/audio" Target="../media/audio2.wav"/><Relationship Id="rId11" Type="http://schemas.openxmlformats.org/officeDocument/2006/relationships/image" Target="../media/image15.png"/><Relationship Id="rId5" Type="http://schemas.openxmlformats.org/officeDocument/2006/relationships/audio" Target="../media/audio1.wav"/><Relationship Id="rId10" Type="http://schemas.openxmlformats.org/officeDocument/2006/relationships/hyperlink" Target="mailto:realtec@realtecmx.com" TargetMode="External"/><Relationship Id="rId4" Type="http://schemas.openxmlformats.org/officeDocument/2006/relationships/notesSlide" Target="../notesSlides/notesSlide15.xml"/><Relationship Id="rId9" Type="http://schemas.openxmlformats.org/officeDocument/2006/relationships/hyperlink" Target="http://www.realtec.com.mx/" TargetMode="Externa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6.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DESTRUCCION%20ORGANISMOS%20con%20OZONO.avi" TargetMode="External"/><Relationship Id="rId10" Type="http://schemas.openxmlformats.org/officeDocument/2006/relationships/image" Target="../media/image14.jpeg"/><Relationship Id="rId4" Type="http://schemas.openxmlformats.org/officeDocument/2006/relationships/audio" Target="../media/audio2.wav"/><Relationship Id="rId9"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68760"/>
            <a:ext cx="7772400" cy="1470025"/>
          </a:xfrm>
        </p:spPr>
        <p:txBody>
          <a:bodyPr>
            <a:normAutofit/>
          </a:bodyPr>
          <a:lstStyle/>
          <a:p>
            <a:r>
              <a:rPr lang="es-MX" sz="6000" b="1" dirty="0" smtClean="0">
                <a:solidFill>
                  <a:srgbClr val="FF0000"/>
                </a:solidFill>
              </a:rPr>
              <a:t> </a:t>
            </a:r>
            <a:r>
              <a:rPr lang="es-MX" sz="8800" b="1" dirty="0" smtClean="0">
                <a:solidFill>
                  <a:srgbClr val="FF0000"/>
                </a:solidFill>
              </a:rPr>
              <a:t>REALTEC</a:t>
            </a:r>
            <a:endParaRPr lang="es-MX" sz="8800" b="1" dirty="0">
              <a:solidFill>
                <a:srgbClr val="FF0000"/>
              </a:solidFill>
            </a:endParaRPr>
          </a:p>
        </p:txBody>
      </p:sp>
      <p:sp>
        <p:nvSpPr>
          <p:cNvPr id="3" name="2 Subtítulo"/>
          <p:cNvSpPr>
            <a:spLocks noGrp="1"/>
          </p:cNvSpPr>
          <p:nvPr>
            <p:ph type="subTitle" idx="1"/>
          </p:nvPr>
        </p:nvSpPr>
        <p:spPr>
          <a:xfrm>
            <a:off x="1371600" y="3886200"/>
            <a:ext cx="6400800" cy="1054968"/>
          </a:xfrm>
        </p:spPr>
        <p:txBody>
          <a:bodyPr>
            <a:normAutofit fontScale="77500" lnSpcReduction="20000"/>
          </a:bodyPr>
          <a:lstStyle/>
          <a:p>
            <a:r>
              <a:rPr lang="es-MX" b="1" dirty="0" smtClean="0"/>
              <a:t>SANITUNELES CON GENERADORES </a:t>
            </a:r>
            <a:r>
              <a:rPr lang="es-MX" b="1" dirty="0" smtClean="0"/>
              <a:t>DE OZONO</a:t>
            </a:r>
          </a:p>
          <a:p>
            <a:r>
              <a:rPr lang="es-MX" b="1" dirty="0" smtClean="0"/>
              <a:t>EN AYUDA CONTRA EL COVID-19</a:t>
            </a:r>
          </a:p>
          <a:p>
            <a:endParaRPr lang="es-MX" dirty="0"/>
          </a:p>
        </p:txBody>
      </p:sp>
    </p:spTree>
    <p:extLst>
      <p:ext uri="{BB962C8B-B14F-4D97-AF65-F5344CB8AC3E}">
        <p14:creationId xmlns:p14="http://schemas.microsoft.com/office/powerpoint/2010/main" val="57017321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85573"/>
            <a:ext cx="9144000" cy="510909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2">
                <a:lumMod val="60000"/>
                <a:lumOff val="40000"/>
              </a:schemeClr>
            </a:solidFill>
            <a:miter lim="800000"/>
            <a:headEnd/>
            <a:tailEnd/>
          </a:ln>
          <a:extLst/>
        </p:spPr>
        <p:txBody>
          <a:bodyPr wrap="square" anchor="ctr">
            <a:spAutoFit/>
          </a:bodyPr>
          <a:lstStyle/>
          <a:p>
            <a:pPr algn="ctr">
              <a:defRPr/>
            </a:pPr>
            <a:r>
              <a:rPr lang="es-MX" sz="2400" b="1" dirty="0" smtClean="0">
                <a:solidFill>
                  <a:srgbClr val="FF0000"/>
                </a:solidFill>
              </a:rPr>
              <a:t>LOS </a:t>
            </a:r>
            <a:r>
              <a:rPr lang="es-MX" sz="4400" b="1" dirty="0" smtClean="0">
                <a:solidFill>
                  <a:srgbClr val="FF0000"/>
                </a:solidFill>
              </a:rPr>
              <a:t>TUNELES</a:t>
            </a:r>
            <a:r>
              <a:rPr lang="es-MX" sz="2400" b="1" dirty="0" smtClean="0">
                <a:solidFill>
                  <a:srgbClr val="FF0000"/>
                </a:solidFill>
              </a:rPr>
              <a:t> CON </a:t>
            </a:r>
          </a:p>
          <a:p>
            <a:pPr algn="ctr">
              <a:defRPr/>
            </a:pPr>
            <a:r>
              <a:rPr lang="es-MX" sz="4800" b="1" dirty="0" smtClean="0">
                <a:solidFill>
                  <a:srgbClr val="FF0000"/>
                </a:solidFill>
              </a:rPr>
              <a:t>OZONO</a:t>
            </a:r>
            <a:endParaRPr lang="es-MX" sz="4800" b="1" dirty="0" smtClean="0">
              <a:solidFill>
                <a:srgbClr val="FF0000"/>
              </a:solidFill>
            </a:endParaRPr>
          </a:p>
          <a:p>
            <a:pPr algn="ctr">
              <a:defRPr/>
            </a:pPr>
            <a:r>
              <a:rPr lang="es-MX" sz="2400" b="1" dirty="0" smtClean="0">
                <a:solidFill>
                  <a:srgbClr val="FF0000"/>
                </a:solidFill>
              </a:rPr>
              <a:t>DEL </a:t>
            </a:r>
            <a:r>
              <a:rPr lang="es-MX" sz="2800" b="1" dirty="0">
                <a:solidFill>
                  <a:srgbClr val="FF0000"/>
                </a:solidFill>
              </a:rPr>
              <a:t>“SISTEMA REALTEC” </a:t>
            </a:r>
            <a:endParaRPr lang="es-MX" sz="2800" b="1" dirty="0" smtClean="0">
              <a:solidFill>
                <a:srgbClr val="FF0000"/>
              </a:solidFill>
            </a:endParaRPr>
          </a:p>
          <a:p>
            <a:pPr algn="ctr">
              <a:defRPr/>
            </a:pPr>
            <a:r>
              <a:rPr lang="es-MX" sz="2000" b="1" dirty="0" smtClean="0">
                <a:solidFill>
                  <a:srgbClr val="FF0000"/>
                </a:solidFill>
              </a:rPr>
              <a:t>OBTIENEN </a:t>
            </a:r>
            <a:endParaRPr lang="es-MX" sz="2000" b="1" dirty="0">
              <a:solidFill>
                <a:srgbClr val="FF0000"/>
              </a:solidFill>
            </a:endParaRPr>
          </a:p>
          <a:p>
            <a:pPr algn="ctr">
              <a:defRPr/>
            </a:pPr>
            <a:r>
              <a:rPr lang="es-MX" sz="2400" b="1" dirty="0">
                <a:solidFill>
                  <a:srgbClr val="FF0000"/>
                </a:solidFill>
              </a:rPr>
              <a:t>LOS SIGUIENTES BENEFICIOS:</a:t>
            </a:r>
          </a:p>
          <a:p>
            <a:pPr>
              <a:defRPr/>
            </a:pPr>
            <a:r>
              <a:rPr lang="es-MX" sz="2700" dirty="0">
                <a:solidFill>
                  <a:schemeClr val="bg1"/>
                </a:solidFill>
              </a:rPr>
              <a:t> </a:t>
            </a:r>
            <a:r>
              <a:rPr lang="es-MX" sz="2700" dirty="0">
                <a:solidFill>
                  <a:schemeClr val="bg1"/>
                </a:solidFill>
              </a:rPr>
              <a:t> </a:t>
            </a:r>
            <a:r>
              <a:rPr lang="es-MX" sz="2700" dirty="0" smtClean="0">
                <a:solidFill>
                  <a:schemeClr val="bg1"/>
                </a:solidFill>
              </a:rPr>
              <a:t>     </a:t>
            </a:r>
            <a:r>
              <a:rPr lang="es-MX" sz="2700" b="1" dirty="0" smtClean="0">
                <a:solidFill>
                  <a:schemeClr val="bg1"/>
                </a:solidFill>
              </a:rPr>
              <a:t>        </a:t>
            </a:r>
            <a:r>
              <a:rPr lang="es-MX" sz="2700" b="1" dirty="0" smtClean="0">
                <a:solidFill>
                  <a:srgbClr val="0070C0"/>
                </a:solidFill>
              </a:rPr>
              <a:t>« 0 »</a:t>
            </a:r>
            <a:r>
              <a:rPr lang="es-MX" sz="2700" dirty="0" smtClean="0">
                <a:solidFill>
                  <a:srgbClr val="0070C0"/>
                </a:solidFill>
              </a:rPr>
              <a:t> </a:t>
            </a:r>
            <a:r>
              <a:rPr lang="es-MX" sz="2700" dirty="0">
                <a:solidFill>
                  <a:srgbClr val="0070C0"/>
                </a:solidFill>
              </a:rPr>
              <a:t>Consumo de </a:t>
            </a:r>
            <a:r>
              <a:rPr lang="es-MX" sz="2700" b="1" dirty="0">
                <a:solidFill>
                  <a:srgbClr val="0070C0"/>
                </a:solidFill>
              </a:rPr>
              <a:t>QUIMICOS </a:t>
            </a:r>
            <a:r>
              <a:rPr lang="es-MX" sz="2700" b="1" dirty="0" smtClean="0">
                <a:solidFill>
                  <a:srgbClr val="0070C0"/>
                </a:solidFill>
              </a:rPr>
              <a:t>DESINFECTANTES</a:t>
            </a:r>
          </a:p>
          <a:p>
            <a:pPr>
              <a:defRPr/>
            </a:pPr>
            <a:r>
              <a:rPr lang="es-MX" sz="2700" b="1" dirty="0" smtClean="0">
                <a:solidFill>
                  <a:srgbClr val="0070C0"/>
                </a:solidFill>
              </a:rPr>
              <a:t>          Y EXCELENTE DESINFECCION DE VIRUS Y SUS ESPORAS</a:t>
            </a:r>
            <a:endParaRPr lang="es-MX" sz="2700" b="1" dirty="0" smtClean="0">
              <a:solidFill>
                <a:srgbClr val="0070C0"/>
              </a:solidFill>
            </a:endParaRPr>
          </a:p>
          <a:p>
            <a:pPr>
              <a:defRPr/>
            </a:pPr>
            <a:endParaRPr lang="es-MX" sz="2700" b="1" dirty="0">
              <a:solidFill>
                <a:srgbClr val="0070C0"/>
              </a:solidFill>
            </a:endParaRPr>
          </a:p>
          <a:p>
            <a:pPr>
              <a:defRPr/>
            </a:pPr>
            <a:endParaRPr lang="es-MX" sz="2700" b="1" dirty="0">
              <a:solidFill>
                <a:srgbClr val="0070C0"/>
              </a:solidFill>
            </a:endParaRPr>
          </a:p>
          <a:p>
            <a:pPr>
              <a:defRPr/>
            </a:pPr>
            <a:r>
              <a:rPr lang="es-MX" sz="2700" dirty="0" smtClean="0">
                <a:solidFill>
                  <a:schemeClr val="bg1"/>
                </a:solidFill>
              </a:rPr>
              <a:t>                 </a:t>
            </a:r>
            <a:r>
              <a:rPr lang="es-MX" sz="2700" b="1" dirty="0" smtClean="0">
                <a:solidFill>
                  <a:schemeClr val="bg1"/>
                </a:solidFill>
              </a:rPr>
              <a:t>NO</a:t>
            </a:r>
            <a:r>
              <a:rPr lang="es-MX" sz="2700" dirty="0" smtClean="0">
                <a:solidFill>
                  <a:schemeClr val="bg1"/>
                </a:solidFill>
              </a:rPr>
              <a:t>  </a:t>
            </a:r>
            <a:r>
              <a:rPr lang="es-MX" sz="2000" b="1" dirty="0" smtClean="0">
                <a:solidFill>
                  <a:schemeClr val="bg1"/>
                </a:solidFill>
              </a:rPr>
              <a:t>PRODUCE  SUBSTANCIAS   </a:t>
            </a:r>
            <a:r>
              <a:rPr lang="es-MX" sz="2700" b="1" dirty="0">
                <a:solidFill>
                  <a:schemeClr val="bg1"/>
                </a:solidFill>
              </a:rPr>
              <a:t>CARCINOGENETICAS</a:t>
            </a:r>
          </a:p>
          <a:p>
            <a:pPr>
              <a:defRPr/>
            </a:pPr>
            <a:endParaRPr lang="es-ES" sz="2400" dirty="0">
              <a:solidFill>
                <a:schemeClr val="bg1"/>
              </a:solidFill>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6096000"/>
            <a:ext cx="28082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3288898"/>
            <a:ext cx="4137245" cy="3668493"/>
          </a:xfrm>
          <a:prstGeom prst="rect">
            <a:avLst/>
          </a:prstGeom>
        </p:spPr>
      </p:pic>
    </p:spTree>
    <p:extLst>
      <p:ext uri="{BB962C8B-B14F-4D97-AF65-F5344CB8AC3E}">
        <p14:creationId xmlns:p14="http://schemas.microsoft.com/office/powerpoint/2010/main" val="2663440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6096000"/>
            <a:ext cx="28082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3" y="428625"/>
            <a:ext cx="7464425"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74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471738" y="64293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MX" sz="2400" b="1">
                <a:solidFill>
                  <a:schemeClr val="bg1"/>
                </a:solidFill>
              </a:rPr>
              <a:t>SISTEMA REALTEC</a:t>
            </a:r>
            <a:endParaRPr lang="es-MX" sz="2400">
              <a:solidFill>
                <a:schemeClr val="bg1"/>
              </a:solidFill>
            </a:endParaRPr>
          </a:p>
        </p:txBody>
      </p:sp>
      <p:pic>
        <p:nvPicPr>
          <p:cNvPr id="32771" name="Picture 3" descr="DIAP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43000"/>
            <a:ext cx="900112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6096000"/>
            <a:ext cx="28082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584200" y="180975"/>
            <a:ext cx="7488238" cy="584200"/>
          </a:xfrm>
          <a:prstGeom prst="rect">
            <a:avLst/>
          </a:prstGeom>
          <a:noFill/>
          <a:ln>
            <a:noFill/>
          </a:ln>
          <a:effectLst>
            <a:outerShdw dist="35921" dir="2700000" algn="ctr" rotWithShape="0">
              <a:schemeClr val="bg2"/>
            </a:outerShdw>
          </a:effectLst>
          <a:extLst/>
        </p:spPr>
        <p:txBody>
          <a:bodyPr>
            <a:spAutoFit/>
          </a:bodyPr>
          <a:lstStyle/>
          <a:p>
            <a:pPr algn="ctr">
              <a:spcBef>
                <a:spcPct val="50000"/>
              </a:spcBef>
              <a:defRPr/>
            </a:pPr>
            <a:r>
              <a:rPr lang="es-MX" sz="3200" b="1">
                <a:solidFill>
                  <a:srgbClr val="FF0000"/>
                </a:solidFill>
                <a:effectLst>
                  <a:outerShdw blurRad="38100" dist="38100" dir="2700000" algn="tl">
                    <a:srgbClr val="000000"/>
                  </a:outerShdw>
                </a:effectLst>
              </a:rPr>
              <a:t>ESTABLO  No.- 2</a:t>
            </a:r>
            <a:endParaRPr lang="es-ES" sz="3200" b="1">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09701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3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4450"/>
            <a:ext cx="540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Cuadro de texto 2"/>
          <p:cNvSpPr txBox="1">
            <a:spLocks noChangeArrowheads="1"/>
          </p:cNvSpPr>
          <p:nvPr/>
        </p:nvSpPr>
        <p:spPr bwMode="auto">
          <a:xfrm>
            <a:off x="755650" y="1773238"/>
            <a:ext cx="8280400" cy="4319587"/>
          </a:xfrm>
          <a:prstGeom prst="rect">
            <a:avLst/>
          </a:prstGeom>
          <a:solidFill>
            <a:srgbClr val="FFFFFF"/>
          </a:solidFill>
          <a:ln w="9525">
            <a:solidFill>
              <a:srgbClr val="000000"/>
            </a:solidFill>
            <a:miter lim="800000"/>
            <a:headEnd/>
            <a:tailEnd/>
          </a:ln>
        </p:spPr>
        <p:txBody>
          <a:bodyPr/>
          <a:lstStyle>
            <a:lvl1pPr marL="47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MX" sz="1400" i="1">
                <a:solidFill>
                  <a:srgbClr val="444444"/>
                </a:solidFill>
                <a:cs typeface="Times New Roman" pitchFamily="18" charset="0"/>
              </a:rPr>
              <a:t>Frank A. Shallenberger, MD</a:t>
            </a:r>
            <a:endParaRPr lang="es-MX" sz="1400">
              <a:latin typeface="Times New Roman" pitchFamily="18" charset="0"/>
              <a:cs typeface="Times New Roman" pitchFamily="18" charset="0"/>
            </a:endParaRPr>
          </a:p>
          <a:p>
            <a:pPr algn="just" eaLnBrk="1" hangingPunct="1">
              <a:spcAft>
                <a:spcPts val="1200"/>
              </a:spcAft>
            </a:pPr>
            <a:r>
              <a:rPr lang="es-MX" sz="1400">
                <a:solidFill>
                  <a:srgbClr val="444444"/>
                </a:solidFill>
                <a:cs typeface="Times New Roman" pitchFamily="18" charset="0"/>
              </a:rPr>
              <a:t>Ozone therapy</a:t>
            </a:r>
            <a:r>
              <a:rPr lang="en-US" sz="1400">
                <a:solidFill>
                  <a:srgbClr val="444444"/>
                </a:solidFill>
                <a:cs typeface="Times New Roman" pitchFamily="18" charset="0"/>
              </a:rPr>
              <a:t> represents</a:t>
            </a:r>
            <a:r>
              <a:rPr lang="en-NZ" sz="1400">
                <a:solidFill>
                  <a:srgbClr val="444444"/>
                </a:solidFill>
                <a:cs typeface="Times New Roman" pitchFamily="18" charset="0"/>
              </a:rPr>
              <a:t> one</a:t>
            </a:r>
            <a:r>
              <a:rPr lang="es-MX" sz="1400">
                <a:solidFill>
                  <a:srgbClr val="444444"/>
                </a:solidFill>
                <a:cs typeface="Times New Roman" pitchFamily="18" charset="0"/>
              </a:rPr>
              <a:t> form of alternative medicine that a doctor might offer his/her patients.</a:t>
            </a:r>
            <a:endParaRPr lang="es-MX" sz="1400">
              <a:latin typeface="Times New Roman" pitchFamily="18" charset="0"/>
              <a:cs typeface="Times New Roman" pitchFamily="18" charset="0"/>
            </a:endParaRPr>
          </a:p>
          <a:p>
            <a:pPr algn="just" eaLnBrk="1" hangingPunct="1">
              <a:spcAft>
                <a:spcPts val="1200"/>
              </a:spcAft>
            </a:pPr>
            <a:r>
              <a:rPr lang="es-MX" sz="1400" b="1">
                <a:solidFill>
                  <a:srgbClr val="000000"/>
                </a:solidFill>
                <a:cs typeface="Times New Roman" pitchFamily="18" charset="0"/>
              </a:rPr>
              <a:t>Ozone generators in medical offices are not the only places where ozone is made for medical reasons. It is also made in the human body by white blood cells and antibodies as part of the respiratory burst. According to researchers at The Scripps Research Institute, in addition to their direct effects for supporting a healthy immune response, </a:t>
            </a:r>
            <a:r>
              <a:rPr lang="es-MX" sz="1600" b="1" u="sng">
                <a:solidFill>
                  <a:srgbClr val="000000"/>
                </a:solidFill>
                <a:cs typeface="Times New Roman" pitchFamily="18" charset="0"/>
              </a:rPr>
              <a:t>white cells also feed singlet oxygen to antibodies, which convert it into Ozone. </a:t>
            </a:r>
            <a:endParaRPr lang="es-MX" sz="1600" u="sng">
              <a:latin typeface="Times New Roman" pitchFamily="18" charset="0"/>
              <a:cs typeface="Times New Roman" pitchFamily="18" charset="0"/>
            </a:endParaRPr>
          </a:p>
          <a:p>
            <a:pPr algn="just" eaLnBrk="1" hangingPunct="1">
              <a:spcAft>
                <a:spcPts val="1200"/>
              </a:spcAft>
            </a:pPr>
            <a:r>
              <a:rPr lang="es-MX" sz="1600" b="1">
                <a:solidFill>
                  <a:srgbClr val="000000"/>
                </a:solidFill>
                <a:cs typeface="Times New Roman" pitchFamily="18" charset="0"/>
              </a:rPr>
              <a:t>The ozone produced by white cells in the body increases the robustness of the immune response. And it may be that this function of ozone therapy is one reason why it is such a powerful method to support cardiovascular health</a:t>
            </a:r>
            <a:r>
              <a:rPr lang="es-MX" sz="1400" b="1">
                <a:solidFill>
                  <a:srgbClr val="000000"/>
                </a:solidFill>
                <a:cs typeface="Times New Roman" pitchFamily="18" charset="0"/>
              </a:rPr>
              <a:t>.</a:t>
            </a:r>
            <a:endParaRPr lang="es-MX" sz="1400">
              <a:latin typeface="Times New Roman" pitchFamily="18" charset="0"/>
              <a:cs typeface="Times New Roman" pitchFamily="18" charset="0"/>
            </a:endParaRPr>
          </a:p>
          <a:p>
            <a:pPr algn="just" eaLnBrk="1" hangingPunct="1">
              <a:spcAft>
                <a:spcPts val="1200"/>
              </a:spcAft>
            </a:pPr>
            <a:r>
              <a:rPr lang="es-MX" sz="1400" b="1">
                <a:solidFill>
                  <a:srgbClr val="000000"/>
                </a:solidFill>
                <a:cs typeface="Times New Roman" pitchFamily="18" charset="0"/>
              </a:rPr>
              <a:t>Several recent studies are pointing out that a major factor in the accumulation of unwanted fats and lipids in arteries is related to suboptimal immune function. A number of effects that result from this contribute to poor coronary and circulatory health. Many doctors including myself have found that the regular administration of ozone to patients for supporting cardiovascular health augments all other forms of therapy, and can significantly enhance cardiovascular function. This is probably at least partially due to ozone’s immune-boosting effect.</a:t>
            </a:r>
            <a:endParaRPr lang="es-MX" sz="1400">
              <a:latin typeface="Times New Roman" pitchFamily="18" charset="0"/>
              <a:cs typeface="Times New Roman" pitchFamily="18" charset="0"/>
            </a:endParaRPr>
          </a:p>
          <a:p>
            <a:pPr eaLnBrk="1" hangingPunct="1">
              <a:lnSpc>
                <a:spcPct val="115000"/>
              </a:lnSpc>
              <a:spcAft>
                <a:spcPts val="1000"/>
              </a:spcAft>
            </a:pPr>
            <a:r>
              <a:rPr lang="es-MX" sz="1400">
                <a:latin typeface="Calibri" pitchFamily="34" charset="0"/>
                <a:ea typeface="Calibri" pitchFamily="34" charset="0"/>
                <a:cs typeface="Times New Roman" pitchFamily="18" charset="0"/>
              </a:rPr>
              <a:t> </a:t>
            </a:r>
          </a:p>
        </p:txBody>
      </p:sp>
      <p:pic>
        <p:nvPicPr>
          <p:cNvPr id="553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886450"/>
            <a:ext cx="3416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72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uadro de texto 2"/>
          <p:cNvSpPr txBox="1">
            <a:spLocks noChangeArrowheads="1"/>
          </p:cNvSpPr>
          <p:nvPr/>
        </p:nvSpPr>
        <p:spPr bwMode="auto">
          <a:xfrm>
            <a:off x="179388" y="0"/>
            <a:ext cx="8713787" cy="68167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s-MX" sz="1400" b="1" dirty="0">
                <a:solidFill>
                  <a:srgbClr val="FF0000"/>
                </a:solidFill>
                <a:latin typeface="Verdana" pitchFamily="34" charset="0"/>
                <a:cs typeface="Times New Roman" pitchFamily="18" charset="0"/>
              </a:rPr>
              <a:t>HOSPITAL GENERAL DOCENTE</a:t>
            </a:r>
            <a:br>
              <a:rPr lang="es-MX" sz="1400" b="1" dirty="0">
                <a:solidFill>
                  <a:srgbClr val="FF0000"/>
                </a:solidFill>
                <a:latin typeface="Verdana" pitchFamily="34" charset="0"/>
                <a:cs typeface="Times New Roman" pitchFamily="18" charset="0"/>
              </a:rPr>
            </a:br>
            <a:r>
              <a:rPr lang="es-MX" sz="1400" b="1" dirty="0">
                <a:solidFill>
                  <a:srgbClr val="FF0000"/>
                </a:solidFill>
                <a:latin typeface="Verdana" pitchFamily="34" charset="0"/>
                <a:cs typeface="Times New Roman" pitchFamily="18" charset="0"/>
              </a:rPr>
              <a:t>“CAPITÁN ROBERTO RODRÍGUEZ FERNÁNDEZ”  MORÓN</a:t>
            </a:r>
          </a:p>
          <a:p>
            <a:pPr algn="ctr" eaLnBrk="1" hangingPunct="1">
              <a:lnSpc>
                <a:spcPct val="115000"/>
              </a:lnSpc>
              <a:spcAft>
                <a:spcPts val="1000"/>
              </a:spcAft>
            </a:pPr>
            <a:r>
              <a:rPr lang="es-MX" sz="1000" b="1" dirty="0">
                <a:solidFill>
                  <a:srgbClr val="000000"/>
                </a:solidFill>
                <a:latin typeface="Verdana" pitchFamily="34" charset="0"/>
                <a:cs typeface="Times New Roman" pitchFamily="18" charset="0"/>
              </a:rPr>
              <a:t>Efecto </a:t>
            </a:r>
            <a:r>
              <a:rPr lang="es-MX" sz="1000" b="1" dirty="0" err="1">
                <a:solidFill>
                  <a:srgbClr val="000000"/>
                </a:solidFill>
                <a:latin typeface="Verdana" pitchFamily="34" charset="0"/>
                <a:cs typeface="Times New Roman" pitchFamily="18" charset="0"/>
              </a:rPr>
              <a:t>inmunomodulador</a:t>
            </a:r>
            <a:r>
              <a:rPr lang="es-MX" sz="1000" b="1" dirty="0">
                <a:solidFill>
                  <a:srgbClr val="000000"/>
                </a:solidFill>
                <a:latin typeface="Verdana" pitchFamily="34" charset="0"/>
                <a:cs typeface="Times New Roman" pitchFamily="18" charset="0"/>
              </a:rPr>
              <a:t> de la ozonoterapia en niños con deficiencia en la inmunidad mediada por fagocitos. </a:t>
            </a:r>
            <a:br>
              <a:rPr lang="es-MX" sz="1000" b="1" dirty="0">
                <a:solidFill>
                  <a:srgbClr val="000000"/>
                </a:solidFill>
                <a:latin typeface="Verdana" pitchFamily="34" charset="0"/>
                <a:cs typeface="Times New Roman" pitchFamily="18" charset="0"/>
              </a:rPr>
            </a:br>
            <a:r>
              <a:rPr lang="es-MX" sz="1000" b="1" dirty="0" err="1">
                <a:solidFill>
                  <a:srgbClr val="000000"/>
                </a:solidFill>
                <a:latin typeface="Verdana" pitchFamily="34" charset="0"/>
                <a:cs typeface="Times New Roman" pitchFamily="18" charset="0"/>
              </a:rPr>
              <a:t>Immunomodulator</a:t>
            </a:r>
            <a:r>
              <a:rPr lang="es-MX" sz="1000" b="1" dirty="0">
                <a:solidFill>
                  <a:srgbClr val="000000"/>
                </a:solidFill>
                <a:latin typeface="Verdana" pitchFamily="34" charset="0"/>
                <a:cs typeface="Times New Roman" pitchFamily="18" charset="0"/>
              </a:rPr>
              <a:t> </a:t>
            </a:r>
            <a:r>
              <a:rPr lang="es-MX" sz="1000" b="1" dirty="0" err="1">
                <a:solidFill>
                  <a:srgbClr val="000000"/>
                </a:solidFill>
                <a:latin typeface="Verdana" pitchFamily="34" charset="0"/>
                <a:cs typeface="Times New Roman" pitchFamily="18" charset="0"/>
              </a:rPr>
              <a:t>effect</a:t>
            </a:r>
            <a:r>
              <a:rPr lang="es-MX" sz="1000" b="1" dirty="0">
                <a:solidFill>
                  <a:srgbClr val="000000"/>
                </a:solidFill>
                <a:latin typeface="Verdana" pitchFamily="34" charset="0"/>
                <a:cs typeface="Times New Roman" pitchFamily="18" charset="0"/>
              </a:rPr>
              <a:t> of ozone </a:t>
            </a:r>
            <a:r>
              <a:rPr lang="es-MX" sz="1000" b="1" dirty="0" err="1">
                <a:solidFill>
                  <a:srgbClr val="000000"/>
                </a:solidFill>
                <a:latin typeface="Verdana" pitchFamily="34" charset="0"/>
                <a:cs typeface="Times New Roman" pitchFamily="18" charset="0"/>
              </a:rPr>
              <a:t>therapy</a:t>
            </a:r>
            <a:r>
              <a:rPr lang="es-MX" sz="1000" b="1" dirty="0">
                <a:solidFill>
                  <a:srgbClr val="000000"/>
                </a:solidFill>
                <a:latin typeface="Verdana" pitchFamily="34" charset="0"/>
                <a:cs typeface="Times New Roman" pitchFamily="18" charset="0"/>
              </a:rPr>
              <a:t> in </a:t>
            </a:r>
            <a:r>
              <a:rPr lang="es-MX" sz="1000" b="1" dirty="0" err="1">
                <a:solidFill>
                  <a:srgbClr val="000000"/>
                </a:solidFill>
                <a:latin typeface="Verdana" pitchFamily="34" charset="0"/>
                <a:cs typeface="Times New Roman" pitchFamily="18" charset="0"/>
              </a:rPr>
              <a:t>children</a:t>
            </a:r>
            <a:r>
              <a:rPr lang="es-MX" sz="1000" b="1" dirty="0">
                <a:solidFill>
                  <a:srgbClr val="000000"/>
                </a:solidFill>
                <a:latin typeface="Verdana" pitchFamily="34" charset="0"/>
                <a:cs typeface="Times New Roman" pitchFamily="18" charset="0"/>
              </a:rPr>
              <a:t> </a:t>
            </a:r>
            <a:r>
              <a:rPr lang="es-MX" sz="1000" b="1" dirty="0" err="1">
                <a:solidFill>
                  <a:srgbClr val="000000"/>
                </a:solidFill>
                <a:latin typeface="Verdana" pitchFamily="34" charset="0"/>
                <a:cs typeface="Times New Roman" pitchFamily="18" charset="0"/>
              </a:rPr>
              <a:t>with</a:t>
            </a:r>
            <a:r>
              <a:rPr lang="es-MX" sz="1000" b="1" dirty="0">
                <a:solidFill>
                  <a:srgbClr val="000000"/>
                </a:solidFill>
                <a:latin typeface="Verdana" pitchFamily="34" charset="0"/>
                <a:cs typeface="Times New Roman" pitchFamily="18" charset="0"/>
              </a:rPr>
              <a:t> </a:t>
            </a:r>
            <a:r>
              <a:rPr lang="es-MX" sz="1000" b="1" dirty="0" err="1">
                <a:solidFill>
                  <a:srgbClr val="000000"/>
                </a:solidFill>
                <a:latin typeface="Verdana" pitchFamily="34" charset="0"/>
                <a:cs typeface="Times New Roman" pitchFamily="18" charset="0"/>
              </a:rPr>
              <a:t>deficiency</a:t>
            </a:r>
            <a:r>
              <a:rPr lang="es-MX" sz="1000" b="1" dirty="0">
                <a:solidFill>
                  <a:srgbClr val="000000"/>
                </a:solidFill>
                <a:latin typeface="Verdana" pitchFamily="34" charset="0"/>
                <a:cs typeface="Times New Roman" pitchFamily="18" charset="0"/>
              </a:rPr>
              <a:t> in </a:t>
            </a:r>
            <a:r>
              <a:rPr lang="es-MX" sz="1000" b="1" dirty="0" err="1">
                <a:solidFill>
                  <a:srgbClr val="000000"/>
                </a:solidFill>
                <a:latin typeface="Verdana" pitchFamily="34" charset="0"/>
                <a:cs typeface="Times New Roman" pitchFamily="18" charset="0"/>
              </a:rPr>
              <a:t>immunity</a:t>
            </a:r>
            <a:r>
              <a:rPr lang="es-MX" sz="1000" b="1" dirty="0">
                <a:solidFill>
                  <a:srgbClr val="000000"/>
                </a:solidFill>
                <a:latin typeface="Verdana" pitchFamily="34" charset="0"/>
                <a:cs typeface="Times New Roman" pitchFamily="18" charset="0"/>
              </a:rPr>
              <a:t> </a:t>
            </a:r>
            <a:r>
              <a:rPr lang="es-MX" sz="1000" b="1" dirty="0" err="1">
                <a:solidFill>
                  <a:srgbClr val="000000"/>
                </a:solidFill>
                <a:latin typeface="Verdana" pitchFamily="34" charset="0"/>
                <a:cs typeface="Times New Roman" pitchFamily="18" charset="0"/>
              </a:rPr>
              <a:t>mediated</a:t>
            </a:r>
            <a:r>
              <a:rPr lang="es-MX" sz="1000" b="1" dirty="0">
                <a:solidFill>
                  <a:srgbClr val="000000"/>
                </a:solidFill>
                <a:latin typeface="Verdana" pitchFamily="34" charset="0"/>
                <a:cs typeface="Times New Roman" pitchFamily="18" charset="0"/>
              </a:rPr>
              <a:t> </a:t>
            </a:r>
            <a:r>
              <a:rPr lang="es-MX" sz="1000" b="1" dirty="0" err="1">
                <a:solidFill>
                  <a:srgbClr val="000000"/>
                </a:solidFill>
                <a:latin typeface="Verdana" pitchFamily="34" charset="0"/>
                <a:cs typeface="Times New Roman" pitchFamily="18" charset="0"/>
              </a:rPr>
              <a:t>by</a:t>
            </a:r>
            <a:r>
              <a:rPr lang="es-MX" sz="1000" b="1" dirty="0">
                <a:solidFill>
                  <a:srgbClr val="000000"/>
                </a:solidFill>
                <a:latin typeface="Verdana" pitchFamily="34" charset="0"/>
                <a:cs typeface="Times New Roman" pitchFamily="18" charset="0"/>
              </a:rPr>
              <a:t> </a:t>
            </a:r>
            <a:r>
              <a:rPr lang="es-MX" sz="1000" b="1" dirty="0" err="1">
                <a:solidFill>
                  <a:srgbClr val="000000"/>
                </a:solidFill>
                <a:latin typeface="Verdana" pitchFamily="34" charset="0"/>
                <a:cs typeface="Times New Roman" pitchFamily="18" charset="0"/>
              </a:rPr>
              <a:t>phagocytes</a:t>
            </a:r>
            <a:r>
              <a:rPr lang="es-MX" sz="1000" b="1" dirty="0">
                <a:solidFill>
                  <a:srgbClr val="000000"/>
                </a:solidFill>
                <a:latin typeface="Verdana" pitchFamily="34" charset="0"/>
                <a:cs typeface="Times New Roman" pitchFamily="18" charset="0"/>
              </a:rPr>
              <a:t>.</a:t>
            </a:r>
            <a:endParaRPr lang="es-MX" sz="1400" dirty="0">
              <a:latin typeface="Calibri" pitchFamily="34" charset="0"/>
              <a:ea typeface="Calibri" pitchFamily="34" charset="0"/>
              <a:cs typeface="Times New Roman" pitchFamily="18" charset="0"/>
            </a:endParaRPr>
          </a:p>
          <a:p>
            <a:pPr eaLnBrk="1" hangingPunct="1">
              <a:lnSpc>
                <a:spcPct val="115000"/>
              </a:lnSpc>
              <a:spcAft>
                <a:spcPts val="1000"/>
              </a:spcAft>
            </a:pPr>
            <a:r>
              <a:rPr lang="es-MX" sz="1000" b="1" dirty="0">
                <a:solidFill>
                  <a:srgbClr val="003399"/>
                </a:solidFill>
                <a:latin typeface="Verdana" pitchFamily="34" charset="0"/>
                <a:cs typeface="Times New Roman" pitchFamily="18" charset="0"/>
              </a:rPr>
              <a:t>Jacqueline Díaz Luis (1), Gisela </a:t>
            </a:r>
            <a:r>
              <a:rPr lang="es-MX" sz="1000" b="1" dirty="0" err="1">
                <a:solidFill>
                  <a:srgbClr val="003399"/>
                </a:solidFill>
                <a:latin typeface="Verdana" pitchFamily="34" charset="0"/>
                <a:cs typeface="Times New Roman" pitchFamily="18" charset="0"/>
              </a:rPr>
              <a:t>Sardiñas</a:t>
            </a:r>
            <a:r>
              <a:rPr lang="es-MX" sz="1000" b="1" dirty="0">
                <a:solidFill>
                  <a:srgbClr val="003399"/>
                </a:solidFill>
                <a:latin typeface="Verdana" pitchFamily="34" charset="0"/>
                <a:cs typeface="Times New Roman" pitchFamily="18" charset="0"/>
              </a:rPr>
              <a:t> Padrón (2), Silvia Menéndez </a:t>
            </a:r>
            <a:r>
              <a:rPr lang="es-MX" sz="1000" b="1" dirty="0" err="1">
                <a:solidFill>
                  <a:srgbClr val="003399"/>
                </a:solidFill>
                <a:latin typeface="Verdana" pitchFamily="34" charset="0"/>
                <a:cs typeface="Times New Roman" pitchFamily="18" charset="0"/>
              </a:rPr>
              <a:t>Cepero</a:t>
            </a:r>
            <a:r>
              <a:rPr lang="es-MX" sz="1000" b="1" dirty="0">
                <a:solidFill>
                  <a:srgbClr val="003399"/>
                </a:solidFill>
                <a:latin typeface="Verdana" pitchFamily="34" charset="0"/>
                <a:cs typeface="Times New Roman" pitchFamily="18" charset="0"/>
              </a:rPr>
              <a:t> (3), Consuelo Macías Abraham (4).</a:t>
            </a:r>
            <a:endParaRPr lang="es-MX" sz="1400" dirty="0">
              <a:latin typeface="Calibri" pitchFamily="34" charset="0"/>
              <a:cs typeface="Calibri" pitchFamily="34" charset="0"/>
            </a:endParaRPr>
          </a:p>
          <a:p>
            <a:pPr eaLnBrk="1" hangingPunct="1">
              <a:lnSpc>
                <a:spcPct val="115000"/>
              </a:lnSpc>
              <a:spcAft>
                <a:spcPts val="1000"/>
              </a:spcAft>
            </a:pPr>
            <a:r>
              <a:rPr lang="es-MX" sz="1100" b="1" dirty="0">
                <a:solidFill>
                  <a:srgbClr val="000000"/>
                </a:solidFill>
                <a:latin typeface="Verdana" pitchFamily="34" charset="0"/>
                <a:cs typeface="Times New Roman" pitchFamily="18" charset="0"/>
              </a:rPr>
              <a:t>RESUMEN  </a:t>
            </a:r>
            <a:r>
              <a:rPr lang="es-MX" sz="900" b="1" dirty="0">
                <a:solidFill>
                  <a:srgbClr val="000000"/>
                </a:solidFill>
                <a:latin typeface="Verdana" pitchFamily="34" charset="0"/>
                <a:cs typeface="Times New Roman" pitchFamily="18" charset="0"/>
              </a:rPr>
              <a:t>  </a:t>
            </a:r>
            <a:r>
              <a:rPr lang="es-MX" sz="1400" dirty="0">
                <a:solidFill>
                  <a:srgbClr val="000000"/>
                </a:solidFill>
                <a:latin typeface="Verdana" pitchFamily="34" charset="0"/>
                <a:cs typeface="Times New Roman" pitchFamily="18" charset="0"/>
              </a:rPr>
              <a:t>Se realizó un estudio pre-experimental antes después, con la finalidad de evaluar el efecto </a:t>
            </a:r>
            <a:r>
              <a:rPr lang="es-MX" sz="1400" dirty="0" err="1">
                <a:solidFill>
                  <a:srgbClr val="000000"/>
                </a:solidFill>
                <a:latin typeface="Verdana" pitchFamily="34" charset="0"/>
                <a:cs typeface="Times New Roman" pitchFamily="18" charset="0"/>
              </a:rPr>
              <a:t>inmunomodulador</a:t>
            </a:r>
            <a:r>
              <a:rPr lang="es-MX" sz="1400" dirty="0">
                <a:solidFill>
                  <a:srgbClr val="000000"/>
                </a:solidFill>
                <a:latin typeface="Verdana" pitchFamily="34" charset="0"/>
                <a:cs typeface="Times New Roman" pitchFamily="18" charset="0"/>
              </a:rPr>
              <a:t>  de la ozonoterapia en niños con inmunodeficiencia por defectos en la inmunidad mediada por fagocitos. El universo estuvo constituido por un total de 18 niños con deficiencias en la fagocitosis, asistidos en la consulta de Inmunología en el periodo desde septiembre de 2009 hasta junio de 2010,</a:t>
            </a:r>
            <a:r>
              <a:rPr lang="es-MX" sz="1400" b="1" dirty="0">
                <a:solidFill>
                  <a:srgbClr val="000000"/>
                </a:solidFill>
                <a:latin typeface="Verdana" pitchFamily="34" charset="0"/>
                <a:cs typeface="Times New Roman" pitchFamily="18" charset="0"/>
              </a:rPr>
              <a:t> </a:t>
            </a:r>
            <a:r>
              <a:rPr lang="es-MX" sz="1400" dirty="0">
                <a:solidFill>
                  <a:srgbClr val="000000"/>
                </a:solidFill>
                <a:latin typeface="Verdana" pitchFamily="34" charset="0"/>
                <a:cs typeface="Times New Roman" pitchFamily="18" charset="0"/>
              </a:rPr>
              <a:t>que cumplieron con los criterios de inclusión y exclusión. El ozono se aplicó en dosis escalonadas por insuflación rectal hasta una concentración de 40µg/</a:t>
            </a:r>
            <a:r>
              <a:rPr lang="es-MX" sz="1400" dirty="0" err="1">
                <a:solidFill>
                  <a:srgbClr val="000000"/>
                </a:solidFill>
                <a:latin typeface="Verdana" pitchFamily="34" charset="0"/>
                <a:cs typeface="Times New Roman" pitchFamily="18" charset="0"/>
              </a:rPr>
              <a:t>mL</a:t>
            </a:r>
            <a:r>
              <a:rPr lang="es-MX" sz="1400" dirty="0">
                <a:solidFill>
                  <a:srgbClr val="000000"/>
                </a:solidFill>
                <a:latin typeface="Verdana" pitchFamily="34" charset="0"/>
                <a:cs typeface="Times New Roman" pitchFamily="18" charset="0"/>
              </a:rPr>
              <a:t>, durante tres meses. Las variables fueron evaluadas 1 mes después del tratamiento. Se determinó si existen diferencias significativas entre las determinaciones antes y después de la ozonoterapia, mediante la prueba T de comparación de medias para muestras dependientes, con un nivel de significación α=0.05. </a:t>
            </a:r>
            <a:r>
              <a:rPr lang="es-MX" sz="1400" b="1" dirty="0">
                <a:solidFill>
                  <a:srgbClr val="000000"/>
                </a:solidFill>
                <a:latin typeface="Verdana" pitchFamily="34" charset="0"/>
                <a:cs typeface="Times New Roman" pitchFamily="18" charset="0"/>
              </a:rPr>
              <a:t>Hubo aumentos significativos del conteo absoluto de neutrófilos en el 100% de los casos y en el 94% mejoró significativamente la función </a:t>
            </a:r>
            <a:r>
              <a:rPr lang="es-MX" sz="1400" b="1" dirty="0" err="1">
                <a:solidFill>
                  <a:srgbClr val="000000"/>
                </a:solidFill>
                <a:latin typeface="Verdana" pitchFamily="34" charset="0"/>
                <a:cs typeface="Times New Roman" pitchFamily="18" charset="0"/>
              </a:rPr>
              <a:t>fagocítica</a:t>
            </a:r>
            <a:r>
              <a:rPr lang="es-MX" sz="1400" b="1" dirty="0">
                <a:solidFill>
                  <a:srgbClr val="000000"/>
                </a:solidFill>
                <a:latin typeface="Verdana" pitchFamily="34" charset="0"/>
                <a:cs typeface="Times New Roman" pitchFamily="18" charset="0"/>
              </a:rPr>
              <a:t> leucocitaria después de recibir la ozonoterapia.  </a:t>
            </a:r>
            <a:r>
              <a:rPr lang="es-MX" sz="1400" dirty="0">
                <a:solidFill>
                  <a:srgbClr val="000000"/>
                </a:solidFill>
                <a:latin typeface="Verdana" pitchFamily="34" charset="0"/>
                <a:cs typeface="Times New Roman" pitchFamily="18" charset="0"/>
              </a:rPr>
              <a:t>El estado clínico, cualitativamente evaluado, fue satisfactorio en los niños tratados con Ozono y no se reportaron reacciones adversas durante el tratamiento. Se sugiere este proceder terapéutico como alternativa terapéutica </a:t>
            </a:r>
            <a:r>
              <a:rPr lang="es-MX" sz="1400" dirty="0" err="1">
                <a:solidFill>
                  <a:srgbClr val="000000"/>
                </a:solidFill>
                <a:latin typeface="Verdana" pitchFamily="34" charset="0"/>
                <a:cs typeface="Times New Roman" pitchFamily="18" charset="0"/>
              </a:rPr>
              <a:t>inmunoestimulante</a:t>
            </a:r>
            <a:r>
              <a:rPr lang="es-MX" sz="1400" dirty="0">
                <a:solidFill>
                  <a:srgbClr val="000000"/>
                </a:solidFill>
                <a:latin typeface="Verdana" pitchFamily="34" charset="0"/>
                <a:cs typeface="Times New Roman" pitchFamily="18" charset="0"/>
              </a:rPr>
              <a:t> en la deficiencia </a:t>
            </a:r>
            <a:r>
              <a:rPr lang="es-MX" sz="1400" dirty="0" err="1">
                <a:solidFill>
                  <a:srgbClr val="000000"/>
                </a:solidFill>
                <a:latin typeface="Verdana" pitchFamily="34" charset="0"/>
                <a:cs typeface="Times New Roman" pitchFamily="18" charset="0"/>
              </a:rPr>
              <a:t>fagocítica</a:t>
            </a:r>
            <a:r>
              <a:rPr lang="es-MX" sz="1400" dirty="0">
                <a:solidFill>
                  <a:srgbClr val="000000"/>
                </a:solidFill>
                <a:latin typeface="Verdana" pitchFamily="34" charset="0"/>
                <a:cs typeface="Times New Roman" pitchFamily="18" charset="0"/>
              </a:rPr>
              <a:t>.  </a:t>
            </a:r>
            <a:br>
              <a:rPr lang="es-MX" sz="1400" dirty="0">
                <a:solidFill>
                  <a:srgbClr val="000000"/>
                </a:solidFill>
                <a:latin typeface="Verdana" pitchFamily="34" charset="0"/>
                <a:cs typeface="Times New Roman" pitchFamily="18" charset="0"/>
              </a:rPr>
            </a:br>
            <a:r>
              <a:rPr lang="es-MX" sz="1400" dirty="0">
                <a:solidFill>
                  <a:srgbClr val="000000"/>
                </a:solidFill>
                <a:latin typeface="Verdana" pitchFamily="34" charset="0"/>
                <a:cs typeface="Times New Roman" pitchFamily="18" charset="0"/>
              </a:rPr>
              <a:t> </a:t>
            </a:r>
            <a:r>
              <a:rPr lang="es-MX" sz="1400" b="1" dirty="0">
                <a:solidFill>
                  <a:srgbClr val="000000"/>
                </a:solidFill>
                <a:latin typeface="Verdana" pitchFamily="34" charset="0"/>
                <a:cs typeface="Times New Roman" pitchFamily="18" charset="0"/>
              </a:rPr>
              <a:t>Palabras clave:</a:t>
            </a:r>
            <a:r>
              <a:rPr lang="es-MX" sz="1400" dirty="0">
                <a:solidFill>
                  <a:srgbClr val="000000"/>
                </a:solidFill>
                <a:latin typeface="Verdana" pitchFamily="34" charset="0"/>
                <a:cs typeface="Times New Roman" pitchFamily="18" charset="0"/>
              </a:rPr>
              <a:t> INMUNODEFICIENCIA/terapia, OZONOTERAPIA/uso terapéutico.</a:t>
            </a:r>
            <a:endParaRPr lang="es-MX" sz="2000" dirty="0">
              <a:latin typeface="Calibri" pitchFamily="34" charset="0"/>
              <a:cs typeface="Calibri" pitchFamily="34" charset="0"/>
            </a:endParaRPr>
          </a:p>
          <a:p>
            <a:pPr eaLnBrk="1" hangingPunct="1">
              <a:lnSpc>
                <a:spcPct val="115000"/>
              </a:lnSpc>
              <a:spcAft>
                <a:spcPts val="300"/>
              </a:spcAft>
            </a:pPr>
            <a:r>
              <a:rPr lang="es-MX" sz="1000" dirty="0">
                <a:solidFill>
                  <a:srgbClr val="000000"/>
                </a:solidFill>
                <a:latin typeface="Verdana" pitchFamily="34" charset="0"/>
                <a:cs typeface="Times New Roman" pitchFamily="18" charset="0"/>
              </a:rPr>
              <a:t>Especialista de 2do Grado en Inmunología. Máster en Enfermedades Infecciosas. Investigador Agregado.</a:t>
            </a:r>
          </a:p>
          <a:p>
            <a:pPr eaLnBrk="1" hangingPunct="1">
              <a:lnSpc>
                <a:spcPct val="115000"/>
              </a:lnSpc>
              <a:spcAft>
                <a:spcPts val="300"/>
              </a:spcAft>
            </a:pPr>
            <a:r>
              <a:rPr lang="es-MX" sz="1000" dirty="0">
                <a:solidFill>
                  <a:srgbClr val="000000"/>
                </a:solidFill>
                <a:latin typeface="Verdana" pitchFamily="34" charset="0"/>
                <a:cs typeface="Times New Roman" pitchFamily="18" charset="0"/>
              </a:rPr>
              <a:t>Licenciada en  Enfermería.</a:t>
            </a:r>
            <a:endParaRPr lang="es-MX" sz="1200" dirty="0">
              <a:latin typeface="Calibri" pitchFamily="34" charset="0"/>
              <a:cs typeface="Calibri" pitchFamily="34" charset="0"/>
            </a:endParaRPr>
          </a:p>
          <a:p>
            <a:pPr eaLnBrk="1" hangingPunct="1">
              <a:lnSpc>
                <a:spcPct val="115000"/>
              </a:lnSpc>
              <a:spcAft>
                <a:spcPts val="300"/>
              </a:spcAft>
            </a:pPr>
            <a:r>
              <a:rPr lang="es-MX" sz="1000" dirty="0">
                <a:solidFill>
                  <a:srgbClr val="000000"/>
                </a:solidFill>
                <a:latin typeface="Verdana" pitchFamily="34" charset="0"/>
                <a:cs typeface="Times New Roman" pitchFamily="18" charset="0"/>
              </a:rPr>
              <a:t>Dra. en Ciencias Químicas y Especialista en ozonoterapia. Investigador Titular</a:t>
            </a:r>
            <a:endParaRPr lang="es-MX" sz="1200" dirty="0">
              <a:latin typeface="Calibri" pitchFamily="34" charset="0"/>
              <a:cs typeface="Calibri" pitchFamily="34" charset="0"/>
            </a:endParaRPr>
          </a:p>
          <a:p>
            <a:pPr eaLnBrk="1" hangingPunct="1">
              <a:lnSpc>
                <a:spcPct val="115000"/>
              </a:lnSpc>
              <a:spcAft>
                <a:spcPts val="300"/>
              </a:spcAft>
            </a:pPr>
            <a:r>
              <a:rPr lang="es-MX" sz="1000" dirty="0">
                <a:solidFill>
                  <a:srgbClr val="000000"/>
                </a:solidFill>
                <a:latin typeface="Verdana" pitchFamily="34" charset="0"/>
                <a:cs typeface="Times New Roman" pitchFamily="18" charset="0"/>
              </a:rPr>
              <a:t>Especialista de 2do Grado en </a:t>
            </a:r>
            <a:r>
              <a:rPr lang="es-MX" sz="1000" dirty="0" err="1">
                <a:solidFill>
                  <a:srgbClr val="000000"/>
                </a:solidFill>
                <a:latin typeface="Verdana" pitchFamily="34" charset="0"/>
                <a:cs typeface="Times New Roman" pitchFamily="18" charset="0"/>
              </a:rPr>
              <a:t>Inmunología.Dra</a:t>
            </a:r>
            <a:r>
              <a:rPr lang="es-MX" sz="1000" dirty="0">
                <a:solidFill>
                  <a:srgbClr val="000000"/>
                </a:solidFill>
                <a:latin typeface="Verdana" pitchFamily="34" charset="0"/>
                <a:cs typeface="Times New Roman" pitchFamily="18" charset="0"/>
              </a:rPr>
              <a:t>. en Ciencias </a:t>
            </a:r>
            <a:r>
              <a:rPr lang="es-MX" sz="1000" dirty="0" err="1">
                <a:solidFill>
                  <a:srgbClr val="000000"/>
                </a:solidFill>
                <a:latin typeface="Verdana" pitchFamily="34" charset="0"/>
                <a:cs typeface="Times New Roman" pitchFamily="18" charset="0"/>
              </a:rPr>
              <a:t>médicas.Investigador</a:t>
            </a:r>
            <a:r>
              <a:rPr lang="es-MX" sz="1000" dirty="0">
                <a:solidFill>
                  <a:srgbClr val="000000"/>
                </a:solidFill>
                <a:latin typeface="Verdana" pitchFamily="34" charset="0"/>
                <a:cs typeface="Times New Roman" pitchFamily="18" charset="0"/>
              </a:rPr>
              <a:t> Titular.</a:t>
            </a:r>
            <a:endParaRPr lang="es-MX" sz="1600" dirty="0">
              <a:latin typeface="Calibri" pitchFamily="34" charset="0"/>
              <a:cs typeface="Calibri" pitchFamily="34" charset="0"/>
            </a:endParaRP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5978525"/>
            <a:ext cx="30781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330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8002588" y="3857625"/>
            <a:ext cx="998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20000"/>
              </a:spcBef>
              <a:buClr>
                <a:schemeClr val="hlink"/>
              </a:buClr>
              <a:buSzPct val="70000"/>
              <a:buFont typeface="Wingdings" pitchFamily="2" charset="2"/>
              <a:buChar char="u"/>
            </a:pPr>
            <a:r>
              <a:rPr lang="en-US" b="1">
                <a:solidFill>
                  <a:schemeClr val="bg1"/>
                </a:solidFill>
                <a:latin typeface="Calibri" pitchFamily="34" charset="0"/>
              </a:rPr>
              <a:t>AVJ</a:t>
            </a:r>
          </a:p>
        </p:txBody>
      </p:sp>
      <p:pic>
        <p:nvPicPr>
          <p:cNvPr id="512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8" y="2214563"/>
            <a:ext cx="44291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4" descr="realteclgo"/>
          <p:cNvPicPr>
            <a:picLocks noChangeAspect="1" noChangeArrowheads="1"/>
          </p:cNvPicPr>
          <p:nvPr/>
        </p:nvPicPr>
        <p:blipFill>
          <a:blip r:embed="rId8">
            <a:lum bright="12000"/>
            <a:extLst>
              <a:ext uri="{28A0092B-C50C-407E-A947-70E740481C1C}">
                <a14:useLocalDpi xmlns:a14="http://schemas.microsoft.com/office/drawing/2010/main" val="0"/>
              </a:ext>
            </a:extLst>
          </a:blip>
          <a:srcRect/>
          <a:stretch>
            <a:fillRect/>
          </a:stretch>
        </p:blipFill>
        <p:spPr bwMode="auto">
          <a:xfrm>
            <a:off x="-36513" y="0"/>
            <a:ext cx="9144001"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5214938" y="2286000"/>
            <a:ext cx="3389510" cy="2108255"/>
          </a:xfrm>
          <a:prstGeom prst="rect">
            <a:avLst/>
          </a:prstGeom>
          <a:solidFill>
            <a:schemeClr val="accent5"/>
          </a:solidFill>
          <a:ln>
            <a:noFill/>
          </a:ln>
        </p:spPr>
        <p:txBody>
          <a:bodyPr wrap="squar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2800" b="1" i="1" dirty="0">
                <a:solidFill>
                  <a:srgbClr val="D9D9D9"/>
                </a:solidFill>
                <a:latin typeface="Calibri" pitchFamily="34" charset="0"/>
              </a:rPr>
              <a:t>TORREON, COAH.</a:t>
            </a:r>
          </a:p>
          <a:p>
            <a:pPr algn="ctr" eaLnBrk="1" hangingPunct="1"/>
            <a:r>
              <a:rPr lang="es-MX" sz="2900" b="1" i="1" dirty="0">
                <a:solidFill>
                  <a:srgbClr val="D9D9D9"/>
                </a:solidFill>
                <a:latin typeface="Calibri" pitchFamily="34" charset="0"/>
              </a:rPr>
              <a:t>MEXICO</a:t>
            </a:r>
          </a:p>
          <a:p>
            <a:pPr algn="ctr" eaLnBrk="1" hangingPunct="1"/>
            <a:r>
              <a:rPr lang="es-MX" sz="2800" b="1" i="1" dirty="0" smtClean="0">
                <a:solidFill>
                  <a:srgbClr val="D9D9D9"/>
                </a:solidFill>
                <a:latin typeface="Calibri" pitchFamily="34" charset="0"/>
              </a:rPr>
              <a:t>ABRIL 2020</a:t>
            </a:r>
            <a:endParaRPr lang="es-MX" sz="2800" b="1" i="1" dirty="0">
              <a:solidFill>
                <a:srgbClr val="D9D9D9"/>
              </a:solidFill>
              <a:latin typeface="Calibri" pitchFamily="34" charset="0"/>
            </a:endParaRPr>
          </a:p>
          <a:p>
            <a:pPr algn="ctr" eaLnBrk="1" hangingPunct="1"/>
            <a:r>
              <a:rPr lang="es-MX" sz="2800" b="1" i="1" dirty="0" smtClean="0">
                <a:solidFill>
                  <a:srgbClr val="D9D9D9"/>
                </a:solidFill>
                <a:latin typeface="Calibri" pitchFamily="34" charset="0"/>
              </a:rPr>
              <a:t>REALTEC vs COVID-19</a:t>
            </a:r>
            <a:endParaRPr lang="es-MX" sz="2800" b="1" i="1" dirty="0">
              <a:solidFill>
                <a:srgbClr val="D9D9D9"/>
              </a:solidFill>
              <a:latin typeface="Calibri" pitchFamily="34" charset="0"/>
            </a:endParaRPr>
          </a:p>
          <a:p>
            <a:pPr algn="ctr" eaLnBrk="1" hangingPunct="1"/>
            <a:endParaRPr lang="en-US" dirty="0">
              <a:solidFill>
                <a:srgbClr val="D9D9D9"/>
              </a:solidFill>
              <a:latin typeface="Calibri" pitchFamily="34" charset="0"/>
            </a:endParaRPr>
          </a:p>
        </p:txBody>
      </p:sp>
      <p:sp>
        <p:nvSpPr>
          <p:cNvPr id="169990" name="Text Box 6"/>
          <p:cNvSpPr txBox="1">
            <a:spLocks noChangeArrowheads="1"/>
          </p:cNvSpPr>
          <p:nvPr/>
        </p:nvSpPr>
        <p:spPr bwMode="auto">
          <a:xfrm>
            <a:off x="4643439" y="5000637"/>
            <a:ext cx="4419600" cy="1846645"/>
          </a:xfrm>
          <a:prstGeom prst="rect">
            <a:avLst/>
          </a:prstGeom>
          <a:ln w="9525">
            <a:noFill/>
            <a:miter lim="800000"/>
            <a:headEnd/>
            <a:tailEnd/>
          </a:ln>
          <a:effectLst/>
        </p:spPr>
        <p:style>
          <a:lnRef idx="0">
            <a:scrgbClr r="0" g="0" b="0"/>
          </a:lnRef>
          <a:fillRef idx="1003">
            <a:schemeClr val="dk2"/>
          </a:fillRef>
          <a:effectRef idx="0">
            <a:scrgbClr r="0" g="0" b="0"/>
          </a:effectRef>
          <a:fontRef idx="major"/>
        </p:style>
        <p:txBody>
          <a:bodyPr lIns="91427" tIns="45713" rIns="91427" bIns="45713">
            <a:spAutoFit/>
          </a:bodyPr>
          <a:lstStyle/>
          <a:p>
            <a:pPr algn="ctr" fontAlgn="auto">
              <a:spcBef>
                <a:spcPts val="0"/>
              </a:spcBef>
              <a:spcAft>
                <a:spcPts val="0"/>
              </a:spcAft>
              <a:defRPr/>
            </a:pPr>
            <a:r>
              <a:rPr lang="es-MX" sz="2400" b="1">
                <a:solidFill>
                  <a:srgbClr val="FFFF00"/>
                </a:solidFill>
                <a:effectLst>
                  <a:outerShdw blurRad="38100" dist="38100" dir="2700000" algn="tl">
                    <a:srgbClr val="000000"/>
                  </a:outerShdw>
                </a:effectLst>
              </a:rPr>
              <a:t>&lt; </a:t>
            </a:r>
            <a:r>
              <a:rPr lang="es-MX" sz="3200">
                <a:solidFill>
                  <a:srgbClr val="FF0000"/>
                </a:solidFill>
                <a:effectLst>
                  <a:outerShdw blurRad="38100" dist="38100" dir="2700000" algn="tl">
                    <a:srgbClr val="000000"/>
                  </a:outerShdw>
                </a:effectLst>
                <a:hlinkClick r:id="rId9"/>
              </a:rPr>
              <a:t>www.realtecmx.com</a:t>
            </a:r>
            <a:r>
              <a:rPr lang="es-MX" sz="2400" b="1">
                <a:solidFill>
                  <a:srgbClr val="FFFF00"/>
                </a:solidFill>
                <a:effectLst>
                  <a:outerShdw blurRad="38100" dist="38100" dir="2700000" algn="tl">
                    <a:srgbClr val="000000"/>
                  </a:outerShdw>
                </a:effectLst>
              </a:rPr>
              <a:t>&gt;</a:t>
            </a:r>
            <a:endParaRPr lang="es-MX" sz="2200" b="1">
              <a:solidFill>
                <a:srgbClr val="FFFF00"/>
              </a:solidFill>
              <a:effectLst>
                <a:outerShdw blurRad="38100" dist="38100" dir="2700000" algn="tl">
                  <a:srgbClr val="000000"/>
                </a:outerShdw>
              </a:effectLst>
            </a:endParaRPr>
          </a:p>
          <a:p>
            <a:pPr algn="ctr" fontAlgn="auto">
              <a:spcBef>
                <a:spcPts val="0"/>
              </a:spcBef>
              <a:spcAft>
                <a:spcPts val="0"/>
              </a:spcAft>
              <a:defRPr/>
            </a:pPr>
            <a:r>
              <a:rPr lang="es-MX" sz="2200" b="1">
                <a:solidFill>
                  <a:srgbClr val="FFFF00"/>
                </a:solidFill>
                <a:effectLst>
                  <a:outerShdw blurRad="38100" dist="38100" dir="2700000" algn="tl">
                    <a:srgbClr val="000000"/>
                  </a:outerShdw>
                </a:effectLst>
              </a:rPr>
              <a:t>&lt;  </a:t>
            </a:r>
            <a:r>
              <a:rPr lang="es-MX" sz="2200" b="1">
                <a:solidFill>
                  <a:srgbClr val="FFFF00"/>
                </a:solidFill>
                <a:effectLst>
                  <a:outerShdw blurRad="38100" dist="38100" dir="2700000" algn="tl">
                    <a:srgbClr val="000000"/>
                  </a:outerShdw>
                </a:effectLst>
                <a:hlinkClick r:id="rId10"/>
              </a:rPr>
              <a:t>avj@realtecmx.com</a:t>
            </a:r>
            <a:r>
              <a:rPr lang="es-MX" sz="2200" b="1">
                <a:solidFill>
                  <a:srgbClr val="FFFF00"/>
                </a:solidFill>
                <a:effectLst>
                  <a:outerShdw blurRad="38100" dist="38100" dir="2700000" algn="tl">
                    <a:srgbClr val="000000"/>
                  </a:outerShdw>
                </a:effectLst>
              </a:rPr>
              <a:t> &gt;</a:t>
            </a:r>
            <a:endParaRPr lang="es-MX" sz="2000" b="1">
              <a:solidFill>
                <a:srgbClr val="FFFF00"/>
              </a:solidFill>
              <a:effectLst>
                <a:outerShdw blurRad="38100" dist="38100" dir="2700000" algn="tl">
                  <a:srgbClr val="000000"/>
                </a:outerShdw>
              </a:effectLst>
            </a:endParaRPr>
          </a:p>
          <a:p>
            <a:pPr algn="ctr" fontAlgn="auto">
              <a:spcBef>
                <a:spcPts val="0"/>
              </a:spcBef>
              <a:spcAft>
                <a:spcPts val="0"/>
              </a:spcAft>
              <a:defRPr/>
            </a:pPr>
            <a:r>
              <a:rPr lang="es-MX" sz="2000" b="1">
                <a:solidFill>
                  <a:srgbClr val="99FF33"/>
                </a:solidFill>
              </a:rPr>
              <a:t>&lt;</a:t>
            </a:r>
            <a:r>
              <a:rPr lang="es-MX" sz="2000" b="1">
                <a:solidFill>
                  <a:srgbClr val="99FF33"/>
                </a:solidFill>
                <a:effectLst>
                  <a:outerShdw blurRad="38100" dist="38100" dir="2700000" algn="tl">
                    <a:srgbClr val="000000"/>
                  </a:outerShdw>
                </a:effectLst>
              </a:rPr>
              <a:t> realtecavj@gmail.com </a:t>
            </a:r>
            <a:r>
              <a:rPr lang="es-MX" sz="2000" b="1">
                <a:solidFill>
                  <a:srgbClr val="99FF33"/>
                </a:solidFill>
              </a:rPr>
              <a:t>&gt;</a:t>
            </a:r>
          </a:p>
          <a:p>
            <a:pPr algn="ctr" fontAlgn="auto">
              <a:spcBef>
                <a:spcPts val="0"/>
              </a:spcBef>
              <a:spcAft>
                <a:spcPts val="0"/>
              </a:spcAft>
              <a:defRPr/>
            </a:pPr>
            <a:r>
              <a:rPr lang="es-MX" sz="2000" b="1">
                <a:solidFill>
                  <a:srgbClr val="66FF33"/>
                </a:solidFill>
                <a:effectLst>
                  <a:outerShdw blurRad="38100" dist="38100" dir="2700000" algn="tl">
                    <a:srgbClr val="000000"/>
                  </a:outerShdw>
                </a:effectLst>
              </a:rPr>
              <a:t>&lt; realtectrn@yahoo.es &gt;</a:t>
            </a:r>
            <a:endParaRPr lang="es-MX" sz="2000" b="1">
              <a:solidFill>
                <a:schemeClr val="accent2"/>
              </a:solidFill>
            </a:endParaRPr>
          </a:p>
          <a:p>
            <a:pPr algn="ctr" fontAlgn="auto">
              <a:spcBef>
                <a:spcPts val="0"/>
              </a:spcBef>
              <a:spcAft>
                <a:spcPts val="0"/>
              </a:spcAft>
              <a:defRPr/>
            </a:pPr>
            <a:endParaRPr lang="en-US" sz="2000" b="1">
              <a:solidFill>
                <a:srgbClr val="99FF33"/>
              </a:solidFill>
            </a:endParaRPr>
          </a:p>
        </p:txBody>
      </p:sp>
      <p:sp>
        <p:nvSpPr>
          <p:cNvPr id="51209" name="Text Box 8"/>
          <p:cNvSpPr txBox="1">
            <a:spLocks noChangeArrowheads="1"/>
          </p:cNvSpPr>
          <p:nvPr/>
        </p:nvSpPr>
        <p:spPr bwMode="auto">
          <a:xfrm>
            <a:off x="4767263" y="4959350"/>
            <a:ext cx="4376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atin typeface="Calibri" pitchFamily="34" charset="0"/>
            </a:endParaRPr>
          </a:p>
        </p:txBody>
      </p:sp>
      <p:sp>
        <p:nvSpPr>
          <p:cNvPr id="51210" name="Text Box 9"/>
          <p:cNvSpPr txBox="1">
            <a:spLocks noChangeArrowheads="1"/>
          </p:cNvSpPr>
          <p:nvPr/>
        </p:nvSpPr>
        <p:spPr bwMode="auto">
          <a:xfrm>
            <a:off x="4610551" y="4208182"/>
            <a:ext cx="4284662" cy="1323425"/>
          </a:xfrm>
          <a:prstGeom prst="rect">
            <a:avLst/>
          </a:prstGeom>
          <a:solidFill>
            <a:srgbClr val="FFFF00"/>
          </a:solid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MX" sz="1600" b="1" dirty="0" smtClean="0">
                <a:solidFill>
                  <a:srgbClr val="0070C0"/>
                </a:solidFill>
                <a:latin typeface="Calibri" pitchFamily="34" charset="0"/>
              </a:rPr>
              <a:t>CARRET. LA UNION LA PARTIDA Km.0.5</a:t>
            </a:r>
          </a:p>
          <a:p>
            <a:pPr algn="ctr" eaLnBrk="1" hangingPunct="1">
              <a:spcBef>
                <a:spcPct val="50000"/>
              </a:spcBef>
            </a:pPr>
            <a:r>
              <a:rPr lang="es-MX" sz="1600" b="1" dirty="0" smtClean="0">
                <a:solidFill>
                  <a:srgbClr val="0070C0"/>
                </a:solidFill>
                <a:latin typeface="Calibri" pitchFamily="34" charset="0"/>
              </a:rPr>
              <a:t>FRACCIONAMIENTO LA BARRANCA , CP.- 27405 , TORREON, COAH. MEXICO</a:t>
            </a:r>
          </a:p>
          <a:p>
            <a:pPr algn="ctr" eaLnBrk="1" hangingPunct="1">
              <a:spcBef>
                <a:spcPct val="50000"/>
              </a:spcBef>
            </a:pPr>
            <a:r>
              <a:rPr lang="es-MX" sz="1600" b="1" dirty="0" smtClean="0">
                <a:solidFill>
                  <a:srgbClr val="0070C0"/>
                </a:solidFill>
                <a:latin typeface="Calibri" pitchFamily="34" charset="0"/>
              </a:rPr>
              <a:t>(871)116-27-95 // (871) 716-99-41</a:t>
            </a:r>
            <a:r>
              <a:rPr lang="es-MX" sz="1600" b="1" dirty="0" smtClean="0">
                <a:solidFill>
                  <a:srgbClr val="FFFF00"/>
                </a:solidFill>
                <a:latin typeface="Calibri" pitchFamily="34" charset="0"/>
              </a:rPr>
              <a:t>1</a:t>
            </a:r>
            <a:endParaRPr lang="es-ES" sz="1600" b="1" dirty="0">
              <a:solidFill>
                <a:srgbClr val="FFFF00"/>
              </a:solidFill>
              <a:latin typeface="Calibri" pitchFamily="34" charset="0"/>
            </a:endParaRPr>
          </a:p>
        </p:txBody>
      </p:sp>
      <p:pic>
        <p:nvPicPr>
          <p:cNvPr id="9" name="DESTRUCCION ORGANISMOS con OZONO.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2375247" y="0"/>
            <a:ext cx="6768753" cy="499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33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999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5" name="ARPEGIO.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69988"/>
                                        </p:tgtEl>
                                        <p:attrNameLst>
                                          <p:attrName>style.visibility</p:attrName>
                                        </p:attrNameLst>
                                      </p:cBhvr>
                                      <p:to>
                                        <p:strVal val="visible"/>
                                      </p:to>
                                    </p:set>
                                    <p:anim calcmode="lin" valueType="num">
                                      <p:cBhvr additive="base">
                                        <p:cTn id="11" dur="500" fill="hold"/>
                                        <p:tgtEl>
                                          <p:spTgt spid="169988"/>
                                        </p:tgtEl>
                                        <p:attrNameLst>
                                          <p:attrName>ppt_x</p:attrName>
                                        </p:attrNameLst>
                                      </p:cBhvr>
                                      <p:tavLst>
                                        <p:tav tm="0">
                                          <p:val>
                                            <p:strVal val="#ppt_x"/>
                                          </p:val>
                                        </p:tav>
                                        <p:tav tm="100000">
                                          <p:val>
                                            <p:strVal val="#ppt_x"/>
                                          </p:val>
                                        </p:tav>
                                      </p:tavLst>
                                    </p:anim>
                                    <p:anim calcmode="lin" valueType="num">
                                      <p:cBhvr additive="base">
                                        <p:cTn id="12" dur="500" fill="hold"/>
                                        <p:tgtEl>
                                          <p:spTgt spid="1699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WMPAUD1.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video>
              <p:cMediaNode vol="80000">
                <p:cTn id="22" fill="hold" display="0">
                  <p:stCondLst>
                    <p:cond delay="indefinite"/>
                  </p:st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tx2">
                <a:lumMod val="40000"/>
                <a:lumOff val="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2492896"/>
            <a:ext cx="8964488" cy="994122"/>
          </a:xfrm>
        </p:spPr>
        <p:txBody>
          <a:bodyPr>
            <a:normAutofit fontScale="90000"/>
          </a:bodyPr>
          <a:lstStyle/>
          <a:p>
            <a:r>
              <a:rPr lang="es-MX" dirty="0" smtClean="0">
                <a:hlinkClick r:id="rId5" action="ppaction://hlinkfile"/>
              </a:rPr>
              <a:t/>
            </a:r>
            <a:br>
              <a:rPr lang="es-MX" dirty="0" smtClean="0">
                <a:hlinkClick r:id="rId5" action="ppaction://hlinkfile"/>
              </a:rPr>
            </a:br>
            <a:r>
              <a:rPr lang="es-MX" dirty="0" smtClean="0">
                <a:hlinkClick r:id="rId5" action="ppaction://hlinkfile"/>
              </a:rPr>
              <a:t/>
            </a:r>
            <a:br>
              <a:rPr lang="es-MX" dirty="0" smtClean="0">
                <a:hlinkClick r:id="rId5" action="ppaction://hlinkfile"/>
              </a:rPr>
            </a:br>
            <a:r>
              <a:rPr lang="es-MX" dirty="0" smtClean="0">
                <a:hlinkClick r:id="rId5" action="ppaction://hlinkfile"/>
              </a:rPr>
              <a:t>DESTRUCCION </a:t>
            </a:r>
            <a:r>
              <a:rPr lang="es-MX" dirty="0">
                <a:hlinkClick r:id="rId5" action="ppaction://hlinkfile"/>
              </a:rPr>
              <a:t>ORGANISMOS con </a:t>
            </a:r>
            <a:r>
              <a:rPr lang="es-MX" dirty="0" smtClean="0">
                <a:hlinkClick r:id="rId5" action="ppaction://hlinkfile"/>
              </a:rPr>
              <a:t>OZONO</a:t>
            </a:r>
            <a:br>
              <a:rPr lang="es-MX" dirty="0" smtClean="0">
                <a:hlinkClick r:id="rId5" action="ppaction://hlinkfile"/>
              </a:rPr>
            </a:br>
            <a:r>
              <a:rPr lang="es-MX" dirty="0" smtClean="0">
                <a:hlinkClick r:id="rId5" action="ppaction://hlinkfile"/>
              </a:rPr>
              <a:t>.avi</a:t>
            </a:r>
            <a:r>
              <a:rPr lang="es-MX" dirty="0" smtClean="0"/>
              <a:t/>
            </a:r>
            <a:br>
              <a:rPr lang="es-MX" dirty="0" smtClean="0"/>
            </a:br>
            <a:r>
              <a:rPr lang="es-MX" dirty="0" smtClean="0"/>
              <a:t/>
            </a:r>
            <a:br>
              <a:rPr lang="es-MX" dirty="0" smtClean="0"/>
            </a:br>
            <a:endParaRPr lang="es-MX" dirty="0"/>
          </a:p>
        </p:txBody>
      </p:sp>
      <p:graphicFrame>
        <p:nvGraphicFramePr>
          <p:cNvPr id="4" name="3 Objeto">
            <a:hlinkClick r:id="" action="ppaction://ole?verb=0"/>
          </p:cNvPr>
          <p:cNvGraphicFramePr>
            <a:graphicFrameLocks noChangeAspect="1"/>
          </p:cNvGraphicFramePr>
          <p:nvPr>
            <p:extLst>
              <p:ext uri="{D42A27DB-BD31-4B8C-83A1-F6EECF244321}">
                <p14:modId xmlns:p14="http://schemas.microsoft.com/office/powerpoint/2010/main" val="1057490240"/>
              </p:ext>
            </p:extLst>
          </p:nvPr>
        </p:nvGraphicFramePr>
        <p:xfrm>
          <a:off x="3347864" y="4077072"/>
          <a:ext cx="2362200" cy="781050"/>
        </p:xfrm>
        <a:graphic>
          <a:graphicData uri="http://schemas.openxmlformats.org/presentationml/2006/ole">
            <mc:AlternateContent xmlns:mc="http://schemas.openxmlformats.org/markup-compatibility/2006">
              <mc:Choice xmlns:v="urn:schemas-microsoft-com:vml" Requires="v">
                <p:oleObj spid="_x0000_s1082" name="Video Clip" r:id="rId6" imgW="2362320" imgH="781200" progId="AVIFile">
                  <p:embed/>
                </p:oleObj>
              </mc:Choice>
              <mc:Fallback>
                <p:oleObj name="Video Clip" r:id="rId6" imgW="2362320" imgH="781200" progId="AVIFile">
                  <p:embed/>
                  <p:pic>
                    <p:nvPicPr>
                      <p:cNvPr id="0" name=""/>
                      <p:cNvPicPr/>
                      <p:nvPr/>
                    </p:nvPicPr>
                    <p:blipFill>
                      <a:blip r:embed="rId7"/>
                      <a:stretch>
                        <a:fillRect/>
                      </a:stretch>
                    </p:blipFill>
                    <p:spPr>
                      <a:xfrm>
                        <a:off x="3347864" y="4077072"/>
                        <a:ext cx="2362200" cy="781050"/>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1340686551"/>
              </p:ext>
            </p:extLst>
          </p:nvPr>
        </p:nvGraphicFramePr>
        <p:xfrm>
          <a:off x="2699792" y="5229200"/>
          <a:ext cx="3606800" cy="368300"/>
        </p:xfrm>
        <a:graphic>
          <a:graphicData uri="http://schemas.openxmlformats.org/presentationml/2006/ole">
            <mc:AlternateContent xmlns:mc="http://schemas.openxmlformats.org/markup-compatibility/2006">
              <mc:Choice xmlns:v="urn:schemas-microsoft-com:vml" Requires="v">
                <p:oleObj spid="_x0000_s1083" name="Package" r:id="rId8" imgW="3606840" imgH="368280" progId="Package">
                  <p:embed/>
                </p:oleObj>
              </mc:Choice>
              <mc:Fallback>
                <p:oleObj name="Package" r:id="rId8" imgW="3606840" imgH="368280" progId="Package">
                  <p:embed/>
                  <p:pic>
                    <p:nvPicPr>
                      <p:cNvPr id="0" name=""/>
                      <p:cNvPicPr/>
                      <p:nvPr/>
                    </p:nvPicPr>
                    <p:blipFill>
                      <a:blip r:embed="rId9"/>
                      <a:stretch>
                        <a:fillRect/>
                      </a:stretch>
                    </p:blipFill>
                    <p:spPr>
                      <a:xfrm>
                        <a:off x="2699792" y="5229200"/>
                        <a:ext cx="3606800" cy="368300"/>
                      </a:xfrm>
                      <a:prstGeom prst="rect">
                        <a:avLst/>
                      </a:prstGeom>
                    </p:spPr>
                  </p:pic>
                </p:oleObj>
              </mc:Fallback>
            </mc:AlternateContent>
          </a:graphicData>
        </a:graphic>
      </p:graphicFrame>
      <p:pic>
        <p:nvPicPr>
          <p:cNvPr id="8" name="Picture 4" descr="realteclgo"/>
          <p:cNvPicPr>
            <a:picLocks noChangeAspect="1" noChangeArrowheads="1"/>
          </p:cNvPicPr>
          <p:nvPr/>
        </p:nvPicPr>
        <p:blipFill>
          <a:blip r:embed="rId10">
            <a:lum bright="12000"/>
            <a:extLst>
              <a:ext uri="{28A0092B-C50C-407E-A947-70E740481C1C}">
                <a14:useLocalDpi xmlns:a14="http://schemas.microsoft.com/office/drawing/2010/main" val="0"/>
              </a:ext>
            </a:extLst>
          </a:blip>
          <a:srcRect/>
          <a:stretch>
            <a:fillRect/>
          </a:stretch>
        </p:blipFill>
        <p:spPr bwMode="auto">
          <a:xfrm>
            <a:off x="467544" y="260648"/>
            <a:ext cx="8072769" cy="199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8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MPAUD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267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REALTEC CUARTO MAQUINAS PTAR CM100_08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33375"/>
            <a:ext cx="8351838"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6096000"/>
            <a:ext cx="28082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7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USUARIO\Mis documentos\ESTABLOS 2013\ANTECEDENTES OZONO\OZONO COMO TRABAJA GI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01863"/>
            <a:ext cx="84963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952500" y="681038"/>
            <a:ext cx="7107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MX" sz="2400" b="1">
                <a:solidFill>
                  <a:schemeClr val="bg1"/>
                </a:solidFill>
              </a:rPr>
              <a:t>COMO TRABAJA EL OZONO</a:t>
            </a:r>
            <a:endParaRPr lang="es-MX" sz="2400">
              <a:solidFill>
                <a:schemeClr val="bg1"/>
              </a:solidFill>
            </a:endParaRPr>
          </a:p>
        </p:txBody>
      </p:sp>
    </p:spTree>
    <p:extLst>
      <p:ext uri="{BB962C8B-B14F-4D97-AF65-F5344CB8AC3E}">
        <p14:creationId xmlns:p14="http://schemas.microsoft.com/office/powerpoint/2010/main" val="3405680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6675"/>
            <a:ext cx="9001125"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18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549275"/>
            <a:ext cx="7891463"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4 CuadroTexto"/>
          <p:cNvSpPr txBox="1">
            <a:spLocks noChangeArrowheads="1"/>
          </p:cNvSpPr>
          <p:nvPr/>
        </p:nvSpPr>
        <p:spPr bwMode="auto">
          <a:xfrm>
            <a:off x="7870771" y="5141912"/>
            <a:ext cx="214313" cy="954088"/>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kumimoji="1" lang="es-MX" sz="1400">
              <a:cs typeface="Arial" charset="0"/>
            </a:endParaRPr>
          </a:p>
          <a:p>
            <a:pPr eaLnBrk="1" hangingPunct="1"/>
            <a:endParaRPr kumimoji="1" lang="es-MX" sz="1400">
              <a:cs typeface="Arial" charset="0"/>
            </a:endParaRPr>
          </a:p>
          <a:p>
            <a:pPr eaLnBrk="1" hangingPunct="1"/>
            <a:endParaRPr kumimoji="1" lang="es-MX" sz="1400">
              <a:cs typeface="Arial" charset="0"/>
            </a:endParaRPr>
          </a:p>
          <a:p>
            <a:pPr eaLnBrk="1" hangingPunct="1"/>
            <a:endParaRPr kumimoji="1" lang="es-MX" sz="1400">
              <a:cs typeface="Arial" charset="0"/>
            </a:endParaRPr>
          </a:p>
        </p:txBody>
      </p:sp>
      <p:sp>
        <p:nvSpPr>
          <p:cNvPr id="8196" name="Rectangle 4"/>
          <p:cNvSpPr>
            <a:spLocks noChangeArrowheads="1"/>
          </p:cNvSpPr>
          <p:nvPr/>
        </p:nvSpPr>
        <p:spPr bwMode="auto">
          <a:xfrm>
            <a:off x="500063" y="-1588"/>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MX" sz="2400" b="1">
                <a:solidFill>
                  <a:schemeClr val="bg1"/>
                </a:solidFill>
              </a:rPr>
              <a:t>QUIEN ES QUIEN EN EL OZONO A NIVEL MUNDIAL</a:t>
            </a:r>
            <a:endParaRPr lang="es-MX" sz="2400">
              <a:solidFill>
                <a:schemeClr val="bg1"/>
              </a:solidFill>
            </a:endParaRPr>
          </a:p>
        </p:txBody>
      </p:sp>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6096000"/>
            <a:ext cx="28082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627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 de texto 2"/>
          <p:cNvSpPr txBox="1">
            <a:spLocks noChangeArrowheads="1"/>
          </p:cNvSpPr>
          <p:nvPr/>
        </p:nvSpPr>
        <p:spPr bwMode="auto">
          <a:xfrm>
            <a:off x="107950" y="333375"/>
            <a:ext cx="8928100" cy="5688013"/>
          </a:xfrm>
          <a:prstGeom prst="rect">
            <a:avLst/>
          </a:prstGeom>
          <a:solidFill>
            <a:srgbClr val="FFFFFF"/>
          </a:solidFill>
          <a:ln w="9525">
            <a:solidFill>
              <a:srgbClr val="000000"/>
            </a:solidFill>
            <a:miter lim="800000"/>
            <a:headEnd/>
            <a:tailEnd/>
          </a:ln>
        </p:spPr>
        <p:txBody>
          <a:bodyPr/>
          <a:lstStyle/>
          <a:p>
            <a:pPr>
              <a:lnSpc>
                <a:spcPct val="115000"/>
              </a:lnSpc>
              <a:spcAft>
                <a:spcPts val="0"/>
              </a:spcAft>
              <a:defRPr/>
            </a:pPr>
            <a:r>
              <a:rPr lang="es-MX" b="1" kern="1800" err="1">
                <a:solidFill>
                  <a:srgbClr val="004276"/>
                </a:solidFill>
                <a:latin typeface="Helvetica"/>
                <a:ea typeface="Times New Roman"/>
                <a:cs typeface="Times New Roman"/>
              </a:rPr>
              <a:t>Scripps</a:t>
            </a:r>
            <a:r>
              <a:rPr lang="es-MX" b="1" kern="1800">
                <a:solidFill>
                  <a:srgbClr val="004276"/>
                </a:solidFill>
                <a:latin typeface="Helvetica"/>
                <a:ea typeface="Times New Roman"/>
                <a:cs typeface="Times New Roman"/>
              </a:rPr>
              <a:t> </a:t>
            </a:r>
            <a:r>
              <a:rPr lang="es-MX" b="1" kern="1800" err="1">
                <a:solidFill>
                  <a:srgbClr val="004276"/>
                </a:solidFill>
                <a:latin typeface="Helvetica"/>
                <a:ea typeface="Times New Roman"/>
                <a:cs typeface="Times New Roman"/>
              </a:rPr>
              <a:t>Scientists</a:t>
            </a:r>
            <a:r>
              <a:rPr lang="es-MX" b="1" kern="1800">
                <a:solidFill>
                  <a:srgbClr val="004276"/>
                </a:solidFill>
                <a:latin typeface="Helvetica"/>
                <a:ea typeface="Times New Roman"/>
                <a:cs typeface="Times New Roman"/>
              </a:rPr>
              <a:t> </a:t>
            </a:r>
            <a:r>
              <a:rPr lang="es-MX" b="1" kern="1800" err="1">
                <a:solidFill>
                  <a:srgbClr val="004276"/>
                </a:solidFill>
                <a:latin typeface="Helvetica"/>
                <a:ea typeface="Times New Roman"/>
                <a:cs typeface="Times New Roman"/>
              </a:rPr>
              <a:t>Address</a:t>
            </a:r>
            <a:r>
              <a:rPr lang="es-MX" b="1" kern="1800">
                <a:solidFill>
                  <a:srgbClr val="004276"/>
                </a:solidFill>
                <a:latin typeface="Helvetica"/>
                <a:ea typeface="Times New Roman"/>
                <a:cs typeface="Times New Roman"/>
              </a:rPr>
              <a:t> </a:t>
            </a:r>
            <a:r>
              <a:rPr lang="es-MX" b="1" kern="1800" err="1">
                <a:solidFill>
                  <a:srgbClr val="004276"/>
                </a:solidFill>
                <a:latin typeface="Helvetica"/>
                <a:ea typeface="Times New Roman"/>
                <a:cs typeface="Times New Roman"/>
              </a:rPr>
              <a:t>Mysteries</a:t>
            </a:r>
            <a:r>
              <a:rPr lang="es-MX" b="1" kern="1800">
                <a:solidFill>
                  <a:srgbClr val="004276"/>
                </a:solidFill>
                <a:latin typeface="Helvetica"/>
                <a:ea typeface="Times New Roman"/>
                <a:cs typeface="Times New Roman"/>
              </a:rPr>
              <a:t> Of Ozone In </a:t>
            </a:r>
            <a:r>
              <a:rPr lang="es-MX" b="1" kern="1800" err="1">
                <a:solidFill>
                  <a:srgbClr val="004276"/>
                </a:solidFill>
                <a:latin typeface="Helvetica"/>
                <a:ea typeface="Times New Roman"/>
                <a:cs typeface="Times New Roman"/>
              </a:rPr>
              <a:t>The</a:t>
            </a:r>
            <a:r>
              <a:rPr lang="es-MX" b="1" kern="1800">
                <a:solidFill>
                  <a:srgbClr val="004276"/>
                </a:solidFill>
                <a:latin typeface="Helvetica"/>
                <a:ea typeface="Times New Roman"/>
                <a:cs typeface="Times New Roman"/>
              </a:rPr>
              <a:t> Human </a:t>
            </a:r>
            <a:r>
              <a:rPr lang="es-MX" b="1" kern="1800" err="1">
                <a:solidFill>
                  <a:srgbClr val="004276"/>
                </a:solidFill>
                <a:latin typeface="Helvetica"/>
                <a:ea typeface="Times New Roman"/>
                <a:cs typeface="Times New Roman"/>
              </a:rPr>
              <a:t>Body</a:t>
            </a:r>
            <a:endParaRPr lang="es-MX" sz="1400">
              <a:latin typeface="Calibri"/>
              <a:ea typeface="Calibri"/>
              <a:cs typeface="Times New Roman"/>
            </a:endParaRPr>
          </a:p>
          <a:p>
            <a:pPr>
              <a:lnSpc>
                <a:spcPct val="115000"/>
              </a:lnSpc>
              <a:spcAft>
                <a:spcPts val="0"/>
              </a:spcAft>
              <a:defRPr/>
            </a:pPr>
            <a:r>
              <a:rPr lang="es-MX" sz="1600" b="1" i="1">
                <a:solidFill>
                  <a:srgbClr val="666666"/>
                </a:solidFill>
                <a:latin typeface="Helvetica"/>
                <a:ea typeface="Times New Roman"/>
                <a:cs typeface="Times New Roman"/>
              </a:rPr>
              <a:t>Date:</a:t>
            </a:r>
            <a:endParaRPr lang="es-MX" sz="1400">
              <a:latin typeface="Calibri"/>
              <a:ea typeface="Calibri"/>
              <a:cs typeface="Times New Roman"/>
            </a:endParaRPr>
          </a:p>
          <a:p>
            <a:pPr>
              <a:lnSpc>
                <a:spcPct val="115000"/>
              </a:lnSpc>
              <a:spcAft>
                <a:spcPts val="0"/>
              </a:spcAft>
              <a:defRPr/>
            </a:pPr>
            <a:r>
              <a:rPr lang="es-MX" sz="1600" err="1">
                <a:solidFill>
                  <a:srgbClr val="070809"/>
                </a:solidFill>
                <a:latin typeface="Helvetica"/>
                <a:ea typeface="Times New Roman"/>
                <a:cs typeface="Times New Roman"/>
              </a:rPr>
              <a:t>February</a:t>
            </a:r>
            <a:r>
              <a:rPr lang="es-MX" sz="1600">
                <a:solidFill>
                  <a:srgbClr val="070809"/>
                </a:solidFill>
                <a:latin typeface="Helvetica"/>
                <a:ea typeface="Times New Roman"/>
                <a:cs typeface="Times New Roman"/>
              </a:rPr>
              <a:t> 28, 2003</a:t>
            </a:r>
            <a:endParaRPr lang="es-MX" sz="1400">
              <a:latin typeface="Calibri"/>
              <a:ea typeface="Calibri"/>
              <a:cs typeface="Times New Roman"/>
            </a:endParaRPr>
          </a:p>
          <a:p>
            <a:pPr>
              <a:lnSpc>
                <a:spcPct val="115000"/>
              </a:lnSpc>
              <a:spcAft>
                <a:spcPts val="750"/>
              </a:spcAft>
              <a:defRPr/>
            </a:pPr>
            <a:r>
              <a:rPr lang="es-MX" sz="1600" b="1" i="1" err="1">
                <a:solidFill>
                  <a:srgbClr val="666666"/>
                </a:solidFill>
                <a:latin typeface="Helvetica"/>
                <a:ea typeface="Times New Roman"/>
                <a:cs typeface="Times New Roman"/>
              </a:rPr>
              <a:t>Source</a:t>
            </a:r>
            <a:r>
              <a:rPr lang="es-MX" sz="1600" b="1" i="1">
                <a:solidFill>
                  <a:srgbClr val="666666"/>
                </a:solidFill>
                <a:latin typeface="Helvetica"/>
                <a:ea typeface="Times New Roman"/>
                <a:cs typeface="Times New Roman"/>
              </a:rPr>
              <a:t>:   </a:t>
            </a:r>
            <a:r>
              <a:rPr lang="es-MX" b="1">
                <a:solidFill>
                  <a:srgbClr val="070809"/>
                </a:solidFill>
                <a:latin typeface="Helvetica"/>
                <a:ea typeface="Times New Roman"/>
                <a:cs typeface="Times New Roman"/>
              </a:rPr>
              <a:t>Scripps </a:t>
            </a:r>
            <a:r>
              <a:rPr lang="es-MX" b="1" err="1">
                <a:solidFill>
                  <a:srgbClr val="070809"/>
                </a:solidFill>
                <a:latin typeface="Helvetica"/>
                <a:ea typeface="Times New Roman"/>
                <a:cs typeface="Times New Roman"/>
              </a:rPr>
              <a:t>Research</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Institute</a:t>
            </a:r>
            <a:endParaRPr lang="es-MX" sz="1600" b="1">
              <a:latin typeface="Calibri"/>
              <a:ea typeface="Calibri"/>
              <a:cs typeface="Times New Roman"/>
            </a:endParaRPr>
          </a:p>
          <a:p>
            <a:pPr>
              <a:lnSpc>
                <a:spcPct val="115000"/>
              </a:lnSpc>
              <a:spcAft>
                <a:spcPts val="750"/>
              </a:spcAft>
              <a:defRPr/>
            </a:pPr>
            <a:r>
              <a:rPr lang="es-MX" sz="1600" b="1" i="1">
                <a:solidFill>
                  <a:srgbClr val="666666"/>
                </a:solidFill>
                <a:latin typeface="Helvetica"/>
                <a:ea typeface="Times New Roman"/>
                <a:cs typeface="Times New Roman"/>
              </a:rPr>
              <a:t>Summary:  </a:t>
            </a:r>
            <a:r>
              <a:rPr lang="es-MX" sz="1600">
                <a:solidFill>
                  <a:srgbClr val="070809"/>
                </a:solidFill>
                <a:latin typeface="Helvetica"/>
                <a:ea typeface="Times New Roman"/>
                <a:cs typeface="Times New Roman"/>
              </a:rPr>
              <a:t>In </a:t>
            </a:r>
            <a:r>
              <a:rPr lang="es-MX" sz="1600" err="1">
                <a:solidFill>
                  <a:srgbClr val="070809"/>
                </a:solidFill>
                <a:latin typeface="Helvetica"/>
                <a:ea typeface="Times New Roman"/>
                <a:cs typeface="Times New Roman"/>
              </a:rPr>
              <a:t>what</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is</a:t>
            </a:r>
            <a:r>
              <a:rPr lang="es-MX" sz="1600">
                <a:solidFill>
                  <a:srgbClr val="070809"/>
                </a:solidFill>
                <a:latin typeface="Helvetica"/>
                <a:ea typeface="Times New Roman"/>
                <a:cs typeface="Times New Roman"/>
              </a:rPr>
              <a:t> a </a:t>
            </a:r>
            <a:r>
              <a:rPr lang="es-MX" sz="1600" err="1">
                <a:solidFill>
                  <a:srgbClr val="070809"/>
                </a:solidFill>
                <a:latin typeface="Helvetica"/>
                <a:ea typeface="Times New Roman"/>
                <a:cs typeface="Times New Roman"/>
              </a:rPr>
              <a:t>first</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for</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biology</a:t>
            </a:r>
            <a:r>
              <a:rPr lang="es-MX" sz="1600">
                <a:solidFill>
                  <a:srgbClr val="070809"/>
                </a:solidFill>
                <a:latin typeface="Helvetica"/>
                <a:ea typeface="Times New Roman"/>
                <a:cs typeface="Times New Roman"/>
              </a:rPr>
              <a:t>, a </a:t>
            </a:r>
            <a:r>
              <a:rPr lang="es-MX" sz="1600" err="1">
                <a:solidFill>
                  <a:srgbClr val="070809"/>
                </a:solidFill>
                <a:latin typeface="Helvetica"/>
                <a:ea typeface="Times New Roman"/>
                <a:cs typeface="Times New Roman"/>
              </a:rPr>
              <a:t>team</a:t>
            </a:r>
            <a:r>
              <a:rPr lang="es-MX" sz="1600">
                <a:solidFill>
                  <a:srgbClr val="070809"/>
                </a:solidFill>
                <a:latin typeface="Helvetica"/>
                <a:ea typeface="Times New Roman"/>
                <a:cs typeface="Times New Roman"/>
              </a:rPr>
              <a:t> of </a:t>
            </a:r>
            <a:r>
              <a:rPr lang="es-MX" sz="1600" err="1">
                <a:solidFill>
                  <a:srgbClr val="070809"/>
                </a:solidFill>
                <a:latin typeface="Helvetica"/>
                <a:ea typeface="Times New Roman"/>
                <a:cs typeface="Times New Roman"/>
              </a:rPr>
              <a:t>investigators</a:t>
            </a:r>
            <a:r>
              <a:rPr lang="es-MX" sz="1600">
                <a:solidFill>
                  <a:srgbClr val="070809"/>
                </a:solidFill>
                <a:latin typeface="Helvetica"/>
                <a:ea typeface="Times New Roman"/>
                <a:cs typeface="Times New Roman"/>
              </a:rPr>
              <a:t> at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Scripps</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Research</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Institute</a:t>
            </a:r>
            <a:r>
              <a:rPr lang="es-MX" sz="1600">
                <a:solidFill>
                  <a:srgbClr val="070809"/>
                </a:solidFill>
                <a:latin typeface="Helvetica"/>
                <a:ea typeface="Times New Roman"/>
                <a:cs typeface="Times New Roman"/>
              </a:rPr>
              <a:t> (TSRI) </a:t>
            </a:r>
            <a:r>
              <a:rPr lang="es-MX" sz="1600" err="1">
                <a:solidFill>
                  <a:srgbClr val="070809"/>
                </a:solidFill>
                <a:latin typeface="Helvetica"/>
                <a:ea typeface="Times New Roman"/>
                <a:cs typeface="Times New Roman"/>
              </a:rPr>
              <a:t>is</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reporting</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that</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human </a:t>
            </a:r>
            <a:r>
              <a:rPr lang="es-MX" sz="1600" err="1">
                <a:solidFill>
                  <a:srgbClr val="070809"/>
                </a:solidFill>
                <a:latin typeface="Helvetica"/>
                <a:ea typeface="Times New Roman"/>
                <a:cs typeface="Times New Roman"/>
              </a:rPr>
              <a:t>body</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makes</a:t>
            </a:r>
            <a:r>
              <a:rPr lang="es-MX" sz="1600">
                <a:solidFill>
                  <a:srgbClr val="070809"/>
                </a:solidFill>
                <a:latin typeface="Helvetica"/>
                <a:ea typeface="Times New Roman"/>
                <a:cs typeface="Times New Roman"/>
              </a:rPr>
              <a:t> ozone.</a:t>
            </a:r>
            <a:r>
              <a:rPr lang="es-MX">
                <a:solidFill>
                  <a:srgbClr val="070809"/>
                </a:solidFill>
                <a:latin typeface="Helvetica"/>
                <a:ea typeface="Calibri"/>
                <a:cs typeface="Times New Roman"/>
              </a:rPr>
              <a:t>  </a:t>
            </a:r>
            <a:endParaRPr lang="es-MX" sz="1400">
              <a:latin typeface="Calibri"/>
              <a:ea typeface="Calibri"/>
              <a:cs typeface="Times New Roman"/>
            </a:endParaRPr>
          </a:p>
          <a:p>
            <a:pPr>
              <a:spcAft>
                <a:spcPts val="225"/>
              </a:spcAft>
              <a:defRPr/>
            </a:pPr>
            <a:r>
              <a:rPr lang="es-MX" b="1">
                <a:solidFill>
                  <a:srgbClr val="070809"/>
                </a:solidFill>
                <a:latin typeface="Helvetica"/>
                <a:ea typeface="Times New Roman"/>
              </a:rPr>
              <a:t>IN  </a:t>
            </a:r>
            <a:r>
              <a:rPr lang="es-MX" b="1" err="1">
                <a:solidFill>
                  <a:srgbClr val="070809"/>
                </a:solidFill>
                <a:latin typeface="Helvetica"/>
                <a:ea typeface="Times New Roman"/>
              </a:rPr>
              <a:t>what</a:t>
            </a:r>
            <a:r>
              <a:rPr lang="es-MX" b="1">
                <a:solidFill>
                  <a:srgbClr val="070809"/>
                </a:solidFill>
                <a:latin typeface="Helvetica"/>
                <a:ea typeface="Times New Roman"/>
              </a:rPr>
              <a:t> </a:t>
            </a:r>
            <a:r>
              <a:rPr lang="es-MX" b="1" err="1">
                <a:solidFill>
                  <a:srgbClr val="070809"/>
                </a:solidFill>
                <a:latin typeface="Helvetica"/>
                <a:ea typeface="Times New Roman"/>
              </a:rPr>
              <a:t>is</a:t>
            </a:r>
            <a:r>
              <a:rPr lang="es-MX" b="1">
                <a:solidFill>
                  <a:srgbClr val="070809"/>
                </a:solidFill>
                <a:latin typeface="Helvetica"/>
                <a:ea typeface="Times New Roman"/>
              </a:rPr>
              <a:t> A FIRST FOR BIOLOGY  </a:t>
            </a:r>
            <a:r>
              <a:rPr lang="es-MX" b="1" err="1">
                <a:solidFill>
                  <a:srgbClr val="070809"/>
                </a:solidFill>
                <a:latin typeface="Helvetica"/>
                <a:ea typeface="Times New Roman"/>
              </a:rPr>
              <a:t>investigators</a:t>
            </a:r>
            <a:r>
              <a:rPr lang="es-MX" b="1">
                <a:solidFill>
                  <a:srgbClr val="070809"/>
                </a:solidFill>
                <a:latin typeface="Helvetica"/>
                <a:ea typeface="Times New Roman"/>
              </a:rPr>
              <a:t>  at </a:t>
            </a:r>
            <a:r>
              <a:rPr lang="es-MX" b="1" err="1">
                <a:solidFill>
                  <a:srgbClr val="070809"/>
                </a:solidFill>
                <a:latin typeface="Helvetica"/>
                <a:ea typeface="Times New Roman"/>
              </a:rPr>
              <a:t>The</a:t>
            </a:r>
            <a:r>
              <a:rPr lang="es-MX" b="1">
                <a:solidFill>
                  <a:srgbClr val="070809"/>
                </a:solidFill>
                <a:latin typeface="Helvetica"/>
                <a:ea typeface="Times New Roman"/>
              </a:rPr>
              <a:t> </a:t>
            </a:r>
            <a:r>
              <a:rPr lang="es-MX" b="1" err="1">
                <a:solidFill>
                  <a:srgbClr val="070809"/>
                </a:solidFill>
                <a:latin typeface="Helvetica"/>
                <a:ea typeface="Times New Roman"/>
              </a:rPr>
              <a:t>Scripps</a:t>
            </a:r>
            <a:r>
              <a:rPr lang="es-MX" b="1">
                <a:solidFill>
                  <a:srgbClr val="070809"/>
                </a:solidFill>
                <a:latin typeface="Helvetica"/>
                <a:ea typeface="Times New Roman"/>
              </a:rPr>
              <a:t> </a:t>
            </a:r>
            <a:r>
              <a:rPr lang="es-MX" b="1" err="1">
                <a:solidFill>
                  <a:srgbClr val="070809"/>
                </a:solidFill>
                <a:latin typeface="Helvetica"/>
                <a:ea typeface="Times New Roman"/>
              </a:rPr>
              <a:t>Research</a:t>
            </a:r>
            <a:r>
              <a:rPr lang="es-MX" b="1">
                <a:solidFill>
                  <a:srgbClr val="070809"/>
                </a:solidFill>
                <a:latin typeface="Helvetica"/>
                <a:ea typeface="Times New Roman"/>
              </a:rPr>
              <a:t> </a:t>
            </a:r>
            <a:r>
              <a:rPr lang="es-MX" b="1" err="1">
                <a:solidFill>
                  <a:srgbClr val="070809"/>
                </a:solidFill>
                <a:latin typeface="Helvetica"/>
                <a:ea typeface="Times New Roman"/>
              </a:rPr>
              <a:t>Institute</a:t>
            </a:r>
            <a:r>
              <a:rPr lang="es-MX" b="1">
                <a:solidFill>
                  <a:srgbClr val="070809"/>
                </a:solidFill>
                <a:latin typeface="Helvetica"/>
                <a:ea typeface="Times New Roman"/>
              </a:rPr>
              <a:t> (TSRI) </a:t>
            </a:r>
            <a:r>
              <a:rPr lang="es-MX" b="1" i="1" u="sng" err="1">
                <a:solidFill>
                  <a:srgbClr val="070809"/>
                </a:solidFill>
                <a:latin typeface="Helvetica"/>
                <a:ea typeface="Times New Roman"/>
              </a:rPr>
              <a:t>is</a:t>
            </a:r>
            <a:r>
              <a:rPr lang="es-MX" b="1" i="1" u="sng">
                <a:solidFill>
                  <a:srgbClr val="070809"/>
                </a:solidFill>
                <a:latin typeface="Helvetica"/>
                <a:ea typeface="Times New Roman"/>
              </a:rPr>
              <a:t> </a:t>
            </a:r>
            <a:r>
              <a:rPr lang="es-MX" b="1" i="1" u="sng" err="1">
                <a:solidFill>
                  <a:srgbClr val="070809"/>
                </a:solidFill>
                <a:latin typeface="Helvetica"/>
                <a:ea typeface="Times New Roman"/>
              </a:rPr>
              <a:t>reporting</a:t>
            </a:r>
            <a:r>
              <a:rPr lang="es-MX" b="1" i="1" u="sng">
                <a:solidFill>
                  <a:srgbClr val="070809"/>
                </a:solidFill>
                <a:latin typeface="Helvetica"/>
                <a:ea typeface="Times New Roman"/>
              </a:rPr>
              <a:t> </a:t>
            </a:r>
            <a:r>
              <a:rPr lang="es-MX" b="1" i="1" u="sng" err="1">
                <a:solidFill>
                  <a:srgbClr val="070809"/>
                </a:solidFill>
                <a:latin typeface="Helvetica"/>
                <a:ea typeface="Times New Roman"/>
              </a:rPr>
              <a:t>that</a:t>
            </a:r>
            <a:r>
              <a:rPr lang="es-MX" b="1" i="1" u="sng">
                <a:solidFill>
                  <a:srgbClr val="070809"/>
                </a:solidFill>
                <a:latin typeface="Helvetica"/>
                <a:ea typeface="Times New Roman"/>
              </a:rPr>
              <a:t> </a:t>
            </a:r>
            <a:r>
              <a:rPr lang="es-MX" b="1" i="1" u="sng" err="1">
                <a:solidFill>
                  <a:srgbClr val="070809"/>
                </a:solidFill>
                <a:latin typeface="Helvetica"/>
                <a:ea typeface="Times New Roman"/>
              </a:rPr>
              <a:t>the</a:t>
            </a:r>
            <a:r>
              <a:rPr lang="es-MX" b="1" i="1" u="sng">
                <a:solidFill>
                  <a:srgbClr val="070809"/>
                </a:solidFill>
                <a:latin typeface="Helvetica"/>
                <a:ea typeface="Times New Roman"/>
              </a:rPr>
              <a:t> human </a:t>
            </a:r>
            <a:r>
              <a:rPr lang="es-MX" b="1" i="1" u="sng" err="1">
                <a:solidFill>
                  <a:srgbClr val="070809"/>
                </a:solidFill>
                <a:latin typeface="Helvetica"/>
                <a:ea typeface="Times New Roman"/>
              </a:rPr>
              <a:t>body</a:t>
            </a:r>
            <a:r>
              <a:rPr lang="es-MX" b="1" i="1" u="sng">
                <a:solidFill>
                  <a:srgbClr val="070809"/>
                </a:solidFill>
                <a:latin typeface="Helvetica"/>
                <a:ea typeface="Times New Roman"/>
              </a:rPr>
              <a:t> </a:t>
            </a:r>
            <a:r>
              <a:rPr lang="es-MX" b="1" i="1" u="sng" err="1">
                <a:solidFill>
                  <a:srgbClr val="070809"/>
                </a:solidFill>
                <a:latin typeface="Helvetica"/>
                <a:ea typeface="Times New Roman"/>
              </a:rPr>
              <a:t>makes</a:t>
            </a:r>
            <a:r>
              <a:rPr lang="es-MX" b="1" i="1" u="sng">
                <a:solidFill>
                  <a:srgbClr val="070809"/>
                </a:solidFill>
                <a:latin typeface="Helvetica"/>
                <a:ea typeface="Times New Roman"/>
              </a:rPr>
              <a:t> Ozone.</a:t>
            </a:r>
            <a:endParaRPr lang="es-MX" sz="1600" i="1" u="sng">
              <a:latin typeface="Times New Roman"/>
              <a:ea typeface="Times New Roman"/>
            </a:endParaRPr>
          </a:p>
          <a:p>
            <a:pPr>
              <a:lnSpc>
                <a:spcPts val="1350"/>
              </a:lnSpc>
              <a:spcAft>
                <a:spcPts val="225"/>
              </a:spcAft>
              <a:defRPr/>
            </a:pPr>
            <a:r>
              <a:rPr lang="es-MX" sz="1000" b="1">
                <a:solidFill>
                  <a:srgbClr val="070809"/>
                </a:solidFill>
                <a:latin typeface="Helvetica"/>
                <a:ea typeface="Times New Roman"/>
              </a:rPr>
              <a:t> </a:t>
            </a:r>
            <a:endParaRPr lang="es-MX" sz="1600">
              <a:latin typeface="Times New Roman"/>
              <a:ea typeface="Times New Roman"/>
            </a:endParaRPr>
          </a:p>
          <a:p>
            <a:pPr>
              <a:lnSpc>
                <a:spcPct val="115000"/>
              </a:lnSpc>
              <a:spcAft>
                <a:spcPts val="0"/>
              </a:spcAft>
              <a:defRPr/>
            </a:pPr>
            <a:r>
              <a:rPr lang="es-MX" sz="1600" err="1">
                <a:solidFill>
                  <a:srgbClr val="070809"/>
                </a:solidFill>
                <a:latin typeface="Helvetica"/>
                <a:ea typeface="Times New Roman"/>
                <a:cs typeface="Times New Roman"/>
              </a:rPr>
              <a:t>Led</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by</a:t>
            </a:r>
            <a:r>
              <a:rPr lang="es-MX" sz="1600">
                <a:solidFill>
                  <a:srgbClr val="070809"/>
                </a:solidFill>
                <a:latin typeface="Helvetica"/>
                <a:ea typeface="Times New Roman"/>
                <a:cs typeface="Times New Roman"/>
              </a:rPr>
              <a:t> TSRI </a:t>
            </a:r>
            <a:r>
              <a:rPr lang="es-MX" sz="1600" err="1">
                <a:solidFill>
                  <a:srgbClr val="070809"/>
                </a:solidFill>
                <a:latin typeface="Helvetica"/>
                <a:ea typeface="Times New Roman"/>
                <a:cs typeface="Times New Roman"/>
              </a:rPr>
              <a:t>President</a:t>
            </a:r>
            <a:r>
              <a:rPr lang="es-MX" sz="1600">
                <a:solidFill>
                  <a:srgbClr val="070809"/>
                </a:solidFill>
                <a:latin typeface="Helvetica"/>
                <a:ea typeface="Times New Roman"/>
                <a:cs typeface="Times New Roman"/>
              </a:rPr>
              <a:t> Richard Lerner, </a:t>
            </a:r>
            <a:r>
              <a:rPr lang="es-MX" sz="1600" err="1">
                <a:solidFill>
                  <a:srgbClr val="070809"/>
                </a:solidFill>
                <a:latin typeface="Helvetica"/>
                <a:ea typeface="Times New Roman"/>
                <a:cs typeface="Times New Roman"/>
              </a:rPr>
              <a:t>Ph.D</a:t>
            </a:r>
            <a:r>
              <a:rPr lang="es-MX" sz="1600">
                <a:solidFill>
                  <a:srgbClr val="070809"/>
                </a:solidFill>
                <a:latin typeface="Helvetica"/>
                <a:ea typeface="Times New Roman"/>
                <a:cs typeface="Times New Roman"/>
              </a:rPr>
              <a:t>. and </a:t>
            </a:r>
            <a:r>
              <a:rPr lang="es-MX" sz="1600" err="1">
                <a:solidFill>
                  <a:srgbClr val="070809"/>
                </a:solidFill>
                <a:latin typeface="Helvetica"/>
                <a:ea typeface="Times New Roman"/>
                <a:cs typeface="Times New Roman"/>
              </a:rPr>
              <a:t>Associate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Professor</a:t>
            </a:r>
            <a:r>
              <a:rPr lang="es-MX" sz="1600">
                <a:solidFill>
                  <a:srgbClr val="070809"/>
                </a:solidFill>
                <a:latin typeface="Helvetica"/>
                <a:ea typeface="Times New Roman"/>
                <a:cs typeface="Times New Roman"/>
              </a:rPr>
              <a:t> in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Department</a:t>
            </a:r>
            <a:r>
              <a:rPr lang="es-MX" sz="1600">
                <a:solidFill>
                  <a:srgbClr val="070809"/>
                </a:solidFill>
                <a:latin typeface="Helvetica"/>
                <a:ea typeface="Times New Roman"/>
                <a:cs typeface="Times New Roman"/>
              </a:rPr>
              <a:t> of </a:t>
            </a:r>
            <a:r>
              <a:rPr lang="es-MX" sz="1600" err="1">
                <a:solidFill>
                  <a:srgbClr val="070809"/>
                </a:solidFill>
                <a:latin typeface="Helvetica"/>
                <a:ea typeface="Times New Roman"/>
                <a:cs typeface="Times New Roman"/>
              </a:rPr>
              <a:t>Chemistry</a:t>
            </a:r>
            <a:r>
              <a:rPr lang="es-MX" sz="1600">
                <a:solidFill>
                  <a:srgbClr val="070809"/>
                </a:solidFill>
                <a:latin typeface="Helvetica"/>
                <a:ea typeface="Times New Roman"/>
                <a:cs typeface="Times New Roman"/>
              </a:rPr>
              <a:t> Paul </a:t>
            </a:r>
            <a:r>
              <a:rPr lang="es-MX" sz="1600" err="1">
                <a:solidFill>
                  <a:srgbClr val="070809"/>
                </a:solidFill>
                <a:latin typeface="Helvetica"/>
                <a:ea typeface="Times New Roman"/>
                <a:cs typeface="Times New Roman"/>
              </a:rPr>
              <a:t>Wentworth</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Jr</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Ph.D</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who</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made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original </a:t>
            </a:r>
            <a:r>
              <a:rPr lang="es-MX" sz="1600" err="1">
                <a:solidFill>
                  <a:srgbClr val="070809"/>
                </a:solidFill>
                <a:latin typeface="Helvetica"/>
                <a:ea typeface="Times New Roman"/>
                <a:cs typeface="Times New Roman"/>
              </a:rPr>
              <a:t>discovery</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team</a:t>
            </a:r>
            <a:r>
              <a:rPr lang="es-MX" sz="1600">
                <a:solidFill>
                  <a:srgbClr val="070809"/>
                </a:solidFill>
                <a:latin typeface="Helvetica"/>
                <a:ea typeface="Times New Roman"/>
                <a:cs typeface="Times New Roman"/>
              </a:rPr>
              <a:t> has </a:t>
            </a:r>
            <a:r>
              <a:rPr lang="es-MX" sz="1600" err="1">
                <a:solidFill>
                  <a:srgbClr val="070809"/>
                </a:solidFill>
                <a:latin typeface="Helvetica"/>
                <a:ea typeface="Times New Roman"/>
                <a:cs typeface="Times New Roman"/>
              </a:rPr>
              <a:t>been</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slowly</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gathering</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evidence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over</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last</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few</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years</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that</a:t>
            </a:r>
            <a:r>
              <a:rPr lang="es-MX" sz="1600">
                <a:solidFill>
                  <a:srgbClr val="070809"/>
                </a:solidFill>
                <a:latin typeface="Helvetica"/>
                <a:ea typeface="Times New Roman"/>
                <a:cs typeface="Times New Roman"/>
              </a:rPr>
              <a:t> </a:t>
            </a:r>
            <a:r>
              <a:rPr lang="es-MX" sz="1600" b="1" i="1" err="1">
                <a:solidFill>
                  <a:srgbClr val="070809"/>
                </a:solidFill>
                <a:latin typeface="Helvetica"/>
                <a:ea typeface="Times New Roman"/>
                <a:cs typeface="Times New Roman"/>
              </a:rPr>
              <a:t>the</a:t>
            </a:r>
            <a:r>
              <a:rPr lang="es-MX" sz="1600" b="1" i="1">
                <a:solidFill>
                  <a:srgbClr val="070809"/>
                </a:solidFill>
                <a:latin typeface="Helvetica"/>
                <a:ea typeface="Times New Roman"/>
                <a:cs typeface="Times New Roman"/>
              </a:rPr>
              <a:t> human </a:t>
            </a:r>
            <a:r>
              <a:rPr lang="es-MX" sz="1600" b="1" i="1" err="1">
                <a:solidFill>
                  <a:srgbClr val="070809"/>
                </a:solidFill>
                <a:latin typeface="Helvetica"/>
                <a:ea typeface="Times New Roman"/>
                <a:cs typeface="Times New Roman"/>
              </a:rPr>
              <a:t>body</a:t>
            </a:r>
            <a:r>
              <a:rPr lang="es-MX" sz="1600" b="1" i="1">
                <a:solidFill>
                  <a:srgbClr val="070809"/>
                </a:solidFill>
                <a:latin typeface="Helvetica"/>
                <a:ea typeface="Times New Roman"/>
                <a:cs typeface="Times New Roman"/>
              </a:rPr>
              <a:t> produces </a:t>
            </a:r>
            <a:r>
              <a:rPr lang="es-MX" sz="1600" b="1" i="1" err="1">
                <a:solidFill>
                  <a:srgbClr val="070809"/>
                </a:solidFill>
                <a:latin typeface="Helvetica"/>
                <a:ea typeface="Times New Roman"/>
                <a:cs typeface="Times New Roman"/>
              </a:rPr>
              <a:t>the</a:t>
            </a:r>
            <a:r>
              <a:rPr lang="es-MX" sz="1600" b="1" i="1">
                <a:solidFill>
                  <a:srgbClr val="070809"/>
                </a:solidFill>
                <a:latin typeface="Helvetica"/>
                <a:ea typeface="Times New Roman"/>
                <a:cs typeface="Times New Roman"/>
              </a:rPr>
              <a:t> reactive gas</a:t>
            </a:r>
            <a:r>
              <a:rPr lang="es-MX" sz="1600">
                <a:solidFill>
                  <a:srgbClr val="070809"/>
                </a:solidFill>
                <a:latin typeface="Helvetica"/>
                <a:ea typeface="Times New Roman"/>
                <a:cs typeface="Times New Roman"/>
              </a:rPr>
              <a:t>--</a:t>
            </a:r>
            <a:r>
              <a:rPr lang="es-MX" sz="1600" err="1">
                <a:solidFill>
                  <a:srgbClr val="070809"/>
                </a:solidFill>
                <a:latin typeface="Helvetica"/>
                <a:ea typeface="Times New Roman"/>
                <a:cs typeface="Times New Roman"/>
              </a:rPr>
              <a:t>most</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famous</a:t>
            </a:r>
            <a:r>
              <a:rPr lang="es-MX" sz="1600">
                <a:solidFill>
                  <a:srgbClr val="070809"/>
                </a:solidFill>
                <a:latin typeface="Helvetica"/>
                <a:ea typeface="Times New Roman"/>
                <a:cs typeface="Times New Roman"/>
              </a:rPr>
              <a:t> as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ultraviolet</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ray-absorbing</a:t>
            </a:r>
            <a:r>
              <a:rPr lang="es-MX" sz="1600">
                <a:solidFill>
                  <a:srgbClr val="070809"/>
                </a:solidFill>
                <a:latin typeface="Helvetica"/>
                <a:ea typeface="Times New Roman"/>
                <a:cs typeface="Times New Roman"/>
              </a:rPr>
              <a:t> </a:t>
            </a:r>
            <a:r>
              <a:rPr lang="es-MX" sz="1600" err="1">
                <a:solidFill>
                  <a:srgbClr val="070809"/>
                </a:solidFill>
                <a:latin typeface="Helvetica"/>
                <a:ea typeface="Times New Roman"/>
                <a:cs typeface="Times New Roman"/>
              </a:rPr>
              <a:t>component</a:t>
            </a:r>
            <a:r>
              <a:rPr lang="es-MX" sz="1600">
                <a:solidFill>
                  <a:srgbClr val="070809"/>
                </a:solidFill>
                <a:latin typeface="Helvetica"/>
                <a:ea typeface="Times New Roman"/>
                <a:cs typeface="Times New Roman"/>
              </a:rPr>
              <a:t> of </a:t>
            </a:r>
            <a:r>
              <a:rPr lang="es-MX" sz="1600" err="1">
                <a:solidFill>
                  <a:srgbClr val="070809"/>
                </a:solidFill>
                <a:latin typeface="Helvetica"/>
                <a:ea typeface="Times New Roman"/>
                <a:cs typeface="Times New Roman"/>
              </a:rPr>
              <a:t>the</a:t>
            </a:r>
            <a:r>
              <a:rPr lang="es-MX" sz="1600">
                <a:solidFill>
                  <a:srgbClr val="070809"/>
                </a:solidFill>
                <a:latin typeface="Helvetica"/>
                <a:ea typeface="Times New Roman"/>
                <a:cs typeface="Times New Roman"/>
              </a:rPr>
              <a:t> ozone </a:t>
            </a:r>
            <a:r>
              <a:rPr lang="es-MX" sz="1600" err="1">
                <a:solidFill>
                  <a:srgbClr val="070809"/>
                </a:solidFill>
                <a:latin typeface="Helvetica"/>
                <a:ea typeface="Times New Roman"/>
                <a:cs typeface="Times New Roman"/>
              </a:rPr>
              <a:t>layer</a:t>
            </a:r>
            <a:r>
              <a:rPr lang="es-MX" sz="1600">
                <a:solidFill>
                  <a:srgbClr val="070809"/>
                </a:solidFill>
                <a:latin typeface="Helvetica"/>
                <a:ea typeface="Times New Roman"/>
                <a:cs typeface="Times New Roman"/>
              </a:rPr>
              <a:t>--</a:t>
            </a:r>
            <a:r>
              <a:rPr lang="es-MX" b="1" i="1">
                <a:solidFill>
                  <a:srgbClr val="070809"/>
                </a:solidFill>
                <a:latin typeface="Helvetica"/>
                <a:ea typeface="Times New Roman"/>
                <a:cs typeface="Times New Roman"/>
              </a:rPr>
              <a:t>as </a:t>
            </a:r>
            <a:r>
              <a:rPr lang="es-MX" b="1" i="1" err="1">
                <a:solidFill>
                  <a:srgbClr val="070809"/>
                </a:solidFill>
                <a:latin typeface="Helvetica"/>
                <a:ea typeface="Times New Roman"/>
                <a:cs typeface="Times New Roman"/>
              </a:rPr>
              <a:t>part</a:t>
            </a:r>
            <a:r>
              <a:rPr lang="es-MX" b="1" i="1">
                <a:solidFill>
                  <a:srgbClr val="070809"/>
                </a:solidFill>
                <a:latin typeface="Helvetica"/>
                <a:ea typeface="Times New Roman"/>
                <a:cs typeface="Times New Roman"/>
              </a:rPr>
              <a:t> of a </a:t>
            </a:r>
            <a:r>
              <a:rPr lang="es-MX" b="1" i="1" err="1">
                <a:solidFill>
                  <a:srgbClr val="070809"/>
                </a:solidFill>
                <a:latin typeface="Helvetica"/>
                <a:ea typeface="Times New Roman"/>
                <a:cs typeface="Times New Roman"/>
              </a:rPr>
              <a:t>mechanism</a:t>
            </a:r>
            <a:r>
              <a:rPr lang="es-MX" b="1" i="1">
                <a:solidFill>
                  <a:srgbClr val="070809"/>
                </a:solidFill>
                <a:latin typeface="Helvetica"/>
                <a:ea typeface="Times New Roman"/>
                <a:cs typeface="Times New Roman"/>
              </a:rPr>
              <a:t> </a:t>
            </a:r>
            <a:r>
              <a:rPr lang="es-MX" b="1" i="1" err="1">
                <a:solidFill>
                  <a:srgbClr val="070809"/>
                </a:solidFill>
                <a:latin typeface="Helvetica"/>
                <a:ea typeface="Times New Roman"/>
                <a:cs typeface="Times New Roman"/>
              </a:rPr>
              <a:t>to</a:t>
            </a:r>
            <a:r>
              <a:rPr lang="es-MX" b="1" i="1">
                <a:solidFill>
                  <a:srgbClr val="070809"/>
                </a:solidFill>
                <a:latin typeface="Helvetica"/>
                <a:ea typeface="Times New Roman"/>
                <a:cs typeface="Times New Roman"/>
              </a:rPr>
              <a:t> </a:t>
            </a:r>
            <a:r>
              <a:rPr lang="es-MX" b="1" i="1" err="1">
                <a:solidFill>
                  <a:srgbClr val="070809"/>
                </a:solidFill>
                <a:latin typeface="Helvetica"/>
                <a:ea typeface="Times New Roman"/>
                <a:cs typeface="Times New Roman"/>
              </a:rPr>
              <a:t>protect</a:t>
            </a:r>
            <a:r>
              <a:rPr lang="es-MX" b="1" i="1">
                <a:solidFill>
                  <a:srgbClr val="070809"/>
                </a:solidFill>
                <a:latin typeface="Helvetica"/>
                <a:ea typeface="Times New Roman"/>
                <a:cs typeface="Times New Roman"/>
              </a:rPr>
              <a:t> </a:t>
            </a:r>
            <a:r>
              <a:rPr lang="es-MX" b="1" i="1" err="1">
                <a:solidFill>
                  <a:srgbClr val="070809"/>
                </a:solidFill>
                <a:latin typeface="Helvetica"/>
                <a:ea typeface="Times New Roman"/>
                <a:cs typeface="Times New Roman"/>
              </a:rPr>
              <a:t>it</a:t>
            </a:r>
            <a:r>
              <a:rPr lang="es-MX" b="1" i="1">
                <a:solidFill>
                  <a:srgbClr val="070809"/>
                </a:solidFill>
                <a:latin typeface="Helvetica"/>
                <a:ea typeface="Times New Roman"/>
                <a:cs typeface="Times New Roman"/>
              </a:rPr>
              <a:t> </a:t>
            </a:r>
            <a:r>
              <a:rPr lang="es-MX" b="1" i="1" err="1">
                <a:solidFill>
                  <a:srgbClr val="070809"/>
                </a:solidFill>
                <a:latin typeface="Helvetica"/>
                <a:ea typeface="Times New Roman"/>
                <a:cs typeface="Times New Roman"/>
              </a:rPr>
              <a:t>from</a:t>
            </a:r>
            <a:r>
              <a:rPr lang="es-MX" b="1" i="1">
                <a:solidFill>
                  <a:srgbClr val="070809"/>
                </a:solidFill>
                <a:latin typeface="Helvetica"/>
                <a:ea typeface="Times New Roman"/>
                <a:cs typeface="Times New Roman"/>
              </a:rPr>
              <a:t> bacteria and </a:t>
            </a:r>
            <a:r>
              <a:rPr lang="es-MX" b="1" i="1" err="1">
                <a:solidFill>
                  <a:srgbClr val="070809"/>
                </a:solidFill>
                <a:latin typeface="Helvetica"/>
                <a:ea typeface="Times New Roman"/>
                <a:cs typeface="Times New Roman"/>
              </a:rPr>
              <a:t>fungi</a:t>
            </a:r>
            <a:r>
              <a:rPr lang="es-MX" b="1" i="1">
                <a:solidFill>
                  <a:srgbClr val="070809"/>
                </a:solidFill>
                <a:latin typeface="Helvetica"/>
                <a:ea typeface="Times New Roman"/>
                <a:cs typeface="Times New Roman"/>
              </a:rPr>
              <a:t>.</a:t>
            </a:r>
            <a:endParaRPr lang="es-MX" sz="1400" i="1">
              <a:latin typeface="Calibri"/>
              <a:ea typeface="Calibri"/>
              <a:cs typeface="Times New Roman"/>
            </a:endParaRPr>
          </a:p>
          <a:p>
            <a:pPr>
              <a:lnSpc>
                <a:spcPts val="1170"/>
              </a:lnSpc>
              <a:spcAft>
                <a:spcPts val="0"/>
              </a:spcAft>
              <a:defRPr/>
            </a:pPr>
            <a:r>
              <a:rPr lang="es-MX" sz="1050" b="1">
                <a:solidFill>
                  <a:srgbClr val="070809"/>
                </a:solidFill>
                <a:latin typeface="Helvetica"/>
                <a:ea typeface="Times New Roman"/>
                <a:cs typeface="Times New Roman"/>
              </a:rPr>
              <a:t> </a:t>
            </a:r>
            <a:endParaRPr lang="es-MX" sz="1400">
              <a:latin typeface="Calibri"/>
              <a:ea typeface="Calibri"/>
              <a:cs typeface="Times New Roman"/>
            </a:endParaRPr>
          </a:p>
          <a:p>
            <a:pPr>
              <a:lnSpc>
                <a:spcPct val="115000"/>
              </a:lnSpc>
              <a:spcAft>
                <a:spcPts val="0"/>
              </a:spcAft>
              <a:defRPr/>
            </a:pPr>
            <a:r>
              <a:rPr lang="es-MX" b="1">
                <a:solidFill>
                  <a:srgbClr val="070809"/>
                </a:solidFill>
                <a:latin typeface="Helvetica"/>
                <a:ea typeface="Times New Roman"/>
                <a:cs typeface="Times New Roman"/>
              </a:rPr>
              <a:t>"Ozone </a:t>
            </a:r>
            <a:r>
              <a:rPr lang="es-MX" b="1" err="1">
                <a:solidFill>
                  <a:srgbClr val="070809"/>
                </a:solidFill>
                <a:latin typeface="Helvetica"/>
                <a:ea typeface="Times New Roman"/>
                <a:cs typeface="Times New Roman"/>
              </a:rPr>
              <a:t>was</a:t>
            </a:r>
            <a:r>
              <a:rPr lang="es-MX" b="1">
                <a:solidFill>
                  <a:srgbClr val="070809"/>
                </a:solidFill>
                <a:latin typeface="Helvetica"/>
                <a:ea typeface="Times New Roman"/>
                <a:cs typeface="Times New Roman"/>
              </a:rPr>
              <a:t> a </a:t>
            </a:r>
            <a:r>
              <a:rPr lang="es-MX" b="1" err="1">
                <a:solidFill>
                  <a:srgbClr val="070809"/>
                </a:solidFill>
                <a:latin typeface="Helvetica"/>
                <a:ea typeface="Times New Roman"/>
                <a:cs typeface="Times New Roman"/>
              </a:rPr>
              <a:t>big</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surprise</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says</a:t>
            </a:r>
            <a:r>
              <a:rPr lang="es-MX" b="1">
                <a:solidFill>
                  <a:srgbClr val="070809"/>
                </a:solidFill>
                <a:latin typeface="Helvetica"/>
                <a:ea typeface="Times New Roman"/>
                <a:cs typeface="Times New Roman"/>
              </a:rPr>
              <a:t> TSRI </a:t>
            </a:r>
            <a:r>
              <a:rPr lang="es-MX" b="1" err="1">
                <a:solidFill>
                  <a:srgbClr val="070809"/>
                </a:solidFill>
                <a:latin typeface="Helvetica"/>
                <a:ea typeface="Times New Roman"/>
                <a:cs typeface="Times New Roman"/>
              </a:rPr>
              <a:t>Professor</a:t>
            </a:r>
            <a:r>
              <a:rPr lang="es-MX" b="1">
                <a:solidFill>
                  <a:srgbClr val="070809"/>
                </a:solidFill>
                <a:latin typeface="Helvetica"/>
                <a:ea typeface="Times New Roman"/>
                <a:cs typeface="Times New Roman"/>
              </a:rPr>
              <a:t> Bernard </a:t>
            </a:r>
            <a:r>
              <a:rPr lang="es-MX" b="1" err="1">
                <a:solidFill>
                  <a:srgbClr val="070809"/>
                </a:solidFill>
                <a:latin typeface="Helvetica"/>
                <a:ea typeface="Times New Roman"/>
                <a:cs typeface="Times New Roman"/>
              </a:rPr>
              <a:t>Babior</a:t>
            </a:r>
            <a:r>
              <a:rPr lang="es-MX" b="1">
                <a:solidFill>
                  <a:srgbClr val="070809"/>
                </a:solidFill>
                <a:latin typeface="Helvetica"/>
                <a:ea typeface="Times New Roman"/>
                <a:cs typeface="Times New Roman"/>
              </a:rPr>
              <a:t>, M.D., </a:t>
            </a:r>
            <a:r>
              <a:rPr lang="es-MX" b="1" err="1">
                <a:solidFill>
                  <a:srgbClr val="070809"/>
                </a:solidFill>
                <a:latin typeface="Helvetica"/>
                <a:ea typeface="Times New Roman"/>
                <a:cs typeface="Times New Roman"/>
              </a:rPr>
              <a:t>Ph.D</a:t>
            </a:r>
            <a:r>
              <a:rPr lang="es-MX" b="1">
                <a:solidFill>
                  <a:srgbClr val="070809"/>
                </a:solidFill>
                <a:latin typeface="Helvetica"/>
                <a:ea typeface="Times New Roman"/>
                <a:cs typeface="Times New Roman"/>
              </a:rPr>
              <a:t>. </a:t>
            </a:r>
            <a:endParaRPr lang="es-MX" sz="1400">
              <a:latin typeface="Calibri"/>
              <a:ea typeface="Calibri"/>
              <a:cs typeface="Times New Roman"/>
            </a:endParaRPr>
          </a:p>
          <a:p>
            <a:pPr>
              <a:lnSpc>
                <a:spcPct val="115000"/>
              </a:lnSpc>
              <a:spcAft>
                <a:spcPts val="0"/>
              </a:spcAft>
              <a:defRPr/>
            </a:pPr>
            <a:r>
              <a:rPr lang="es-MX" b="1">
                <a:solidFill>
                  <a:srgbClr val="070809"/>
                </a:solidFill>
                <a:latin typeface="Helvetica"/>
                <a:ea typeface="Times New Roman"/>
                <a:cs typeface="Times New Roman"/>
              </a:rPr>
              <a:t>"</a:t>
            </a:r>
            <a:r>
              <a:rPr lang="es-MX" b="1" err="1">
                <a:solidFill>
                  <a:srgbClr val="070809"/>
                </a:solidFill>
                <a:latin typeface="Helvetica"/>
                <a:ea typeface="Times New Roman"/>
                <a:cs typeface="Times New Roman"/>
              </a:rPr>
              <a:t>But</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it</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seems</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that</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biological</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systems</a:t>
            </a:r>
            <a:r>
              <a:rPr lang="es-MX" b="1">
                <a:solidFill>
                  <a:srgbClr val="070809"/>
                </a:solidFill>
                <a:latin typeface="Helvetica"/>
                <a:ea typeface="Times New Roman"/>
                <a:cs typeface="Times New Roman"/>
              </a:rPr>
              <a:t> manufacture Ozone, and </a:t>
            </a:r>
            <a:r>
              <a:rPr lang="es-MX" b="1" err="1">
                <a:solidFill>
                  <a:srgbClr val="070809"/>
                </a:solidFill>
                <a:latin typeface="Helvetica"/>
                <a:ea typeface="Times New Roman"/>
                <a:cs typeface="Times New Roman"/>
              </a:rPr>
              <a:t>that</a:t>
            </a:r>
            <a:r>
              <a:rPr lang="es-MX" b="1">
                <a:solidFill>
                  <a:srgbClr val="070809"/>
                </a:solidFill>
                <a:latin typeface="Helvetica"/>
                <a:ea typeface="Times New Roman"/>
                <a:cs typeface="Times New Roman"/>
              </a:rPr>
              <a:t> ozone has </a:t>
            </a:r>
            <a:r>
              <a:rPr lang="es-MX" b="1" err="1">
                <a:solidFill>
                  <a:srgbClr val="070809"/>
                </a:solidFill>
                <a:latin typeface="Helvetica"/>
                <a:ea typeface="Times New Roman"/>
                <a:cs typeface="Times New Roman"/>
              </a:rPr>
              <a:t>an</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effect</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on</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those</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biological</a:t>
            </a:r>
            <a:r>
              <a:rPr lang="es-MX" b="1">
                <a:solidFill>
                  <a:srgbClr val="070809"/>
                </a:solidFill>
                <a:latin typeface="Helvetica"/>
                <a:ea typeface="Times New Roman"/>
                <a:cs typeface="Times New Roman"/>
              </a:rPr>
              <a:t> </a:t>
            </a:r>
            <a:r>
              <a:rPr lang="es-MX" b="1" err="1">
                <a:solidFill>
                  <a:srgbClr val="070809"/>
                </a:solidFill>
                <a:latin typeface="Helvetica"/>
                <a:ea typeface="Times New Roman"/>
                <a:cs typeface="Times New Roman"/>
              </a:rPr>
              <a:t>systems</a:t>
            </a:r>
            <a:r>
              <a:rPr lang="es-MX" b="1">
                <a:solidFill>
                  <a:srgbClr val="070809"/>
                </a:solidFill>
                <a:latin typeface="Helvetica"/>
                <a:ea typeface="Times New Roman"/>
                <a:cs typeface="Times New Roman"/>
              </a:rPr>
              <a:t>."</a:t>
            </a:r>
            <a:endParaRPr lang="es-MX">
              <a:latin typeface="Calibri"/>
              <a:ea typeface="Calibri"/>
              <a:cs typeface="Times New Roman"/>
            </a:endParaRPr>
          </a:p>
          <a:p>
            <a:pPr>
              <a:lnSpc>
                <a:spcPct val="115000"/>
              </a:lnSpc>
              <a:spcAft>
                <a:spcPts val="1000"/>
              </a:spcAft>
              <a:defRPr/>
            </a:pPr>
            <a:r>
              <a:rPr lang="es-MX" sz="1400">
                <a:latin typeface="Calibri"/>
                <a:ea typeface="Calibri"/>
                <a:cs typeface="Times New Roman"/>
              </a:rPr>
              <a:t> </a:t>
            </a:r>
          </a:p>
        </p:txBody>
      </p:sp>
      <p:pic>
        <p:nvPicPr>
          <p:cNvPr id="12291" name="Picture 3"/>
          <p:cNvPicPr>
            <a:picLocks noChangeAspect="1" noChangeArrowheads="1"/>
          </p:cNvPicPr>
          <p:nvPr/>
        </p:nvPicPr>
        <p:blipFill>
          <a:blip r:embed="rId3"/>
          <a:srcRect/>
          <a:stretch>
            <a:fillRect/>
          </a:stretch>
        </p:blipFill>
        <p:spPr bwMode="auto">
          <a:xfrm>
            <a:off x="5435600" y="5589588"/>
            <a:ext cx="3416300" cy="927100"/>
          </a:xfrm>
          <a:prstGeom prst="rect">
            <a:avLst/>
          </a:prstGeom>
          <a:noFill/>
          <a:ln w="19050">
            <a:solidFill>
              <a:srgbClr val="000000"/>
            </a:solidFill>
            <a:miter lim="800000"/>
            <a:headEnd/>
            <a:tailEnd/>
          </a:ln>
          <a:effectLst>
            <a:outerShdw blurRad="50800" dist="50800" dir="5400000" sx="50000" sy="50000"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6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5888"/>
            <a:ext cx="64865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4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492375"/>
            <a:ext cx="718502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4927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6"/>
          <a:srcRect/>
          <a:stretch>
            <a:fillRect/>
          </a:stretch>
        </p:blipFill>
        <p:spPr bwMode="auto">
          <a:xfrm>
            <a:off x="5688013" y="5949950"/>
            <a:ext cx="3348037" cy="908050"/>
          </a:xfrm>
          <a:prstGeom prst="rect">
            <a:avLst/>
          </a:prstGeom>
          <a:noFill/>
          <a:ln w="12700">
            <a:solidFill>
              <a:srgbClr val="000000"/>
            </a:solidFill>
            <a:miter lim="800000"/>
            <a:headEnd/>
            <a:tailEnd/>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62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3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4450"/>
            <a:ext cx="540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uadro de texto 2"/>
          <p:cNvSpPr txBox="1">
            <a:spLocks noChangeArrowheads="1"/>
          </p:cNvSpPr>
          <p:nvPr/>
        </p:nvSpPr>
        <p:spPr bwMode="auto">
          <a:xfrm>
            <a:off x="873993" y="1725216"/>
            <a:ext cx="8280400" cy="4319587"/>
          </a:xfrm>
          <a:prstGeom prst="rect">
            <a:avLst/>
          </a:prstGeom>
          <a:solidFill>
            <a:srgbClr val="FFFFFF"/>
          </a:solidFill>
          <a:ln w="9525">
            <a:solidFill>
              <a:srgbClr val="000000"/>
            </a:solidFill>
            <a:miter lim="800000"/>
            <a:headEnd/>
            <a:tailEnd/>
          </a:ln>
        </p:spPr>
        <p:txBody>
          <a:bodyPr/>
          <a:lstStyle>
            <a:lvl1pPr marL="47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MX" sz="1400" i="1" dirty="0">
                <a:solidFill>
                  <a:srgbClr val="444444"/>
                </a:solidFill>
                <a:cs typeface="Times New Roman" pitchFamily="18" charset="0"/>
              </a:rPr>
              <a:t>Frank A. </a:t>
            </a:r>
            <a:r>
              <a:rPr lang="es-MX" sz="1400" i="1" dirty="0" err="1">
                <a:solidFill>
                  <a:srgbClr val="444444"/>
                </a:solidFill>
                <a:cs typeface="Times New Roman" pitchFamily="18" charset="0"/>
              </a:rPr>
              <a:t>Shallenberger</a:t>
            </a:r>
            <a:r>
              <a:rPr lang="es-MX" sz="1400" i="1" dirty="0">
                <a:solidFill>
                  <a:srgbClr val="444444"/>
                </a:solidFill>
                <a:cs typeface="Times New Roman" pitchFamily="18" charset="0"/>
              </a:rPr>
              <a:t>, MD</a:t>
            </a:r>
            <a:endParaRPr lang="es-MX" sz="1400" dirty="0">
              <a:latin typeface="Times New Roman" pitchFamily="18" charset="0"/>
              <a:cs typeface="Times New Roman" pitchFamily="18" charset="0"/>
            </a:endParaRPr>
          </a:p>
          <a:p>
            <a:pPr algn="just" eaLnBrk="1" hangingPunct="1">
              <a:spcAft>
                <a:spcPts val="1200"/>
              </a:spcAft>
            </a:pPr>
            <a:r>
              <a:rPr lang="es-MX" sz="1400" dirty="0">
                <a:solidFill>
                  <a:srgbClr val="444444"/>
                </a:solidFill>
                <a:cs typeface="Times New Roman" pitchFamily="18" charset="0"/>
              </a:rPr>
              <a:t>Ozone </a:t>
            </a:r>
            <a:r>
              <a:rPr lang="es-MX" sz="1400" dirty="0" err="1">
                <a:solidFill>
                  <a:srgbClr val="444444"/>
                </a:solidFill>
                <a:cs typeface="Times New Roman" pitchFamily="18" charset="0"/>
              </a:rPr>
              <a:t>therapy</a:t>
            </a:r>
            <a:r>
              <a:rPr lang="en-US" sz="1400" dirty="0">
                <a:solidFill>
                  <a:srgbClr val="444444"/>
                </a:solidFill>
                <a:cs typeface="Times New Roman" pitchFamily="18" charset="0"/>
              </a:rPr>
              <a:t> represents</a:t>
            </a:r>
            <a:r>
              <a:rPr lang="en-NZ" sz="1400" dirty="0">
                <a:solidFill>
                  <a:srgbClr val="444444"/>
                </a:solidFill>
                <a:cs typeface="Times New Roman" pitchFamily="18" charset="0"/>
              </a:rPr>
              <a:t> one</a:t>
            </a:r>
            <a:r>
              <a:rPr lang="es-MX" sz="1400" dirty="0">
                <a:solidFill>
                  <a:srgbClr val="444444"/>
                </a:solidFill>
                <a:cs typeface="Times New Roman" pitchFamily="18" charset="0"/>
              </a:rPr>
              <a:t> </a:t>
            </a:r>
            <a:r>
              <a:rPr lang="es-MX" sz="1400" dirty="0" err="1">
                <a:solidFill>
                  <a:srgbClr val="444444"/>
                </a:solidFill>
                <a:cs typeface="Times New Roman" pitchFamily="18" charset="0"/>
              </a:rPr>
              <a:t>form</a:t>
            </a:r>
            <a:r>
              <a:rPr lang="es-MX" sz="1400" dirty="0">
                <a:solidFill>
                  <a:srgbClr val="444444"/>
                </a:solidFill>
                <a:cs typeface="Times New Roman" pitchFamily="18" charset="0"/>
              </a:rPr>
              <a:t> of </a:t>
            </a:r>
            <a:r>
              <a:rPr lang="es-MX" sz="1400" dirty="0" err="1">
                <a:solidFill>
                  <a:srgbClr val="444444"/>
                </a:solidFill>
                <a:cs typeface="Times New Roman" pitchFamily="18" charset="0"/>
              </a:rPr>
              <a:t>alternative</a:t>
            </a:r>
            <a:r>
              <a:rPr lang="es-MX" sz="1400" dirty="0">
                <a:solidFill>
                  <a:srgbClr val="444444"/>
                </a:solidFill>
                <a:cs typeface="Times New Roman" pitchFamily="18" charset="0"/>
              </a:rPr>
              <a:t> medicine </a:t>
            </a:r>
            <a:r>
              <a:rPr lang="es-MX" sz="1400" dirty="0" err="1">
                <a:solidFill>
                  <a:srgbClr val="444444"/>
                </a:solidFill>
                <a:cs typeface="Times New Roman" pitchFamily="18" charset="0"/>
              </a:rPr>
              <a:t>that</a:t>
            </a:r>
            <a:r>
              <a:rPr lang="es-MX" sz="1400" dirty="0">
                <a:solidFill>
                  <a:srgbClr val="444444"/>
                </a:solidFill>
                <a:cs typeface="Times New Roman" pitchFamily="18" charset="0"/>
              </a:rPr>
              <a:t> a doctor </a:t>
            </a:r>
            <a:r>
              <a:rPr lang="es-MX" sz="1400" dirty="0" err="1">
                <a:solidFill>
                  <a:srgbClr val="444444"/>
                </a:solidFill>
                <a:cs typeface="Times New Roman" pitchFamily="18" charset="0"/>
              </a:rPr>
              <a:t>might</a:t>
            </a:r>
            <a:r>
              <a:rPr lang="es-MX" sz="1400" dirty="0">
                <a:solidFill>
                  <a:srgbClr val="444444"/>
                </a:solidFill>
                <a:cs typeface="Times New Roman" pitchFamily="18" charset="0"/>
              </a:rPr>
              <a:t> </a:t>
            </a:r>
            <a:r>
              <a:rPr lang="es-MX" sz="1400" dirty="0" err="1">
                <a:solidFill>
                  <a:srgbClr val="444444"/>
                </a:solidFill>
                <a:cs typeface="Times New Roman" pitchFamily="18" charset="0"/>
              </a:rPr>
              <a:t>offer</a:t>
            </a:r>
            <a:r>
              <a:rPr lang="es-MX" sz="1400" dirty="0">
                <a:solidFill>
                  <a:srgbClr val="444444"/>
                </a:solidFill>
                <a:cs typeface="Times New Roman" pitchFamily="18" charset="0"/>
              </a:rPr>
              <a:t> </a:t>
            </a:r>
            <a:r>
              <a:rPr lang="es-MX" sz="1400" dirty="0" err="1">
                <a:solidFill>
                  <a:srgbClr val="444444"/>
                </a:solidFill>
                <a:cs typeface="Times New Roman" pitchFamily="18" charset="0"/>
              </a:rPr>
              <a:t>his</a:t>
            </a:r>
            <a:r>
              <a:rPr lang="es-MX" sz="1400" dirty="0">
                <a:solidFill>
                  <a:srgbClr val="444444"/>
                </a:solidFill>
                <a:cs typeface="Times New Roman" pitchFamily="18" charset="0"/>
              </a:rPr>
              <a:t>/</a:t>
            </a:r>
            <a:r>
              <a:rPr lang="es-MX" sz="1400" dirty="0" err="1">
                <a:solidFill>
                  <a:srgbClr val="444444"/>
                </a:solidFill>
                <a:cs typeface="Times New Roman" pitchFamily="18" charset="0"/>
              </a:rPr>
              <a:t>her</a:t>
            </a:r>
            <a:r>
              <a:rPr lang="es-MX" sz="1400" dirty="0">
                <a:solidFill>
                  <a:srgbClr val="444444"/>
                </a:solidFill>
                <a:cs typeface="Times New Roman" pitchFamily="18" charset="0"/>
              </a:rPr>
              <a:t> </a:t>
            </a:r>
            <a:r>
              <a:rPr lang="es-MX" sz="1400" dirty="0" err="1">
                <a:solidFill>
                  <a:srgbClr val="444444"/>
                </a:solidFill>
                <a:cs typeface="Times New Roman" pitchFamily="18" charset="0"/>
              </a:rPr>
              <a:t>patients</a:t>
            </a:r>
            <a:r>
              <a:rPr lang="es-MX" sz="1400" dirty="0">
                <a:solidFill>
                  <a:srgbClr val="444444"/>
                </a:solidFill>
                <a:cs typeface="Times New Roman" pitchFamily="18" charset="0"/>
              </a:rPr>
              <a:t>.</a:t>
            </a:r>
            <a:endParaRPr lang="es-MX" sz="1400" dirty="0">
              <a:latin typeface="Times New Roman" pitchFamily="18" charset="0"/>
              <a:cs typeface="Times New Roman" pitchFamily="18" charset="0"/>
            </a:endParaRPr>
          </a:p>
          <a:p>
            <a:pPr algn="just" eaLnBrk="1" hangingPunct="1">
              <a:spcAft>
                <a:spcPts val="1200"/>
              </a:spcAft>
            </a:pPr>
            <a:r>
              <a:rPr lang="es-MX" sz="1400" b="1" dirty="0">
                <a:solidFill>
                  <a:srgbClr val="000000"/>
                </a:solidFill>
                <a:cs typeface="Times New Roman" pitchFamily="18" charset="0"/>
              </a:rPr>
              <a:t>Ozone </a:t>
            </a:r>
            <a:r>
              <a:rPr lang="es-MX" sz="1400" b="1" dirty="0" err="1">
                <a:solidFill>
                  <a:srgbClr val="000000"/>
                </a:solidFill>
                <a:cs typeface="Times New Roman" pitchFamily="18" charset="0"/>
              </a:rPr>
              <a:t>generators</a:t>
            </a:r>
            <a:r>
              <a:rPr lang="es-MX" sz="1400" b="1" dirty="0">
                <a:solidFill>
                  <a:srgbClr val="000000"/>
                </a:solidFill>
                <a:cs typeface="Times New Roman" pitchFamily="18" charset="0"/>
              </a:rPr>
              <a:t> in medical </a:t>
            </a:r>
            <a:r>
              <a:rPr lang="es-MX" sz="1400" b="1" dirty="0" err="1">
                <a:solidFill>
                  <a:srgbClr val="000000"/>
                </a:solidFill>
                <a:cs typeface="Times New Roman" pitchFamily="18" charset="0"/>
              </a:rPr>
              <a:t>offices</a:t>
            </a:r>
            <a:r>
              <a:rPr lang="es-MX" sz="1400" b="1" dirty="0">
                <a:solidFill>
                  <a:srgbClr val="000000"/>
                </a:solidFill>
                <a:cs typeface="Times New Roman" pitchFamily="18" charset="0"/>
              </a:rPr>
              <a:t> are </a:t>
            </a:r>
            <a:r>
              <a:rPr lang="es-MX" sz="1400" b="1" dirty="0" err="1">
                <a:solidFill>
                  <a:srgbClr val="000000"/>
                </a:solidFill>
                <a:cs typeface="Times New Roman" pitchFamily="18" charset="0"/>
              </a:rPr>
              <a:t>not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only</a:t>
            </a:r>
            <a:r>
              <a:rPr lang="es-MX" sz="1400" b="1" dirty="0">
                <a:solidFill>
                  <a:srgbClr val="000000"/>
                </a:solidFill>
                <a:cs typeface="Times New Roman" pitchFamily="18" charset="0"/>
              </a:rPr>
              <a:t> places </a:t>
            </a:r>
            <a:r>
              <a:rPr lang="es-MX" sz="1400" b="1" dirty="0" err="1">
                <a:solidFill>
                  <a:srgbClr val="000000"/>
                </a:solidFill>
                <a:cs typeface="Times New Roman" pitchFamily="18" charset="0"/>
              </a:rPr>
              <a:t>where</a:t>
            </a:r>
            <a:r>
              <a:rPr lang="es-MX" sz="1400" b="1" dirty="0">
                <a:solidFill>
                  <a:srgbClr val="000000"/>
                </a:solidFill>
                <a:cs typeface="Times New Roman" pitchFamily="18" charset="0"/>
              </a:rPr>
              <a:t> ozone </a:t>
            </a:r>
            <a:r>
              <a:rPr lang="es-MX" sz="1400" b="1" dirty="0" err="1">
                <a:solidFill>
                  <a:srgbClr val="000000"/>
                </a:solidFill>
                <a:cs typeface="Times New Roman" pitchFamily="18" charset="0"/>
              </a:rPr>
              <a:t>is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made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for</a:t>
            </a:r>
            <a:r>
              <a:rPr lang="es-MX" sz="1400" b="1" dirty="0">
                <a:solidFill>
                  <a:srgbClr val="000000"/>
                </a:solidFill>
                <a:cs typeface="Times New Roman" pitchFamily="18" charset="0"/>
              </a:rPr>
              <a:t> medical </a:t>
            </a:r>
            <a:r>
              <a:rPr lang="es-MX" sz="1400" b="1" dirty="0" err="1">
                <a:solidFill>
                  <a:srgbClr val="000000"/>
                </a:solidFill>
                <a:cs typeface="Times New Roman" pitchFamily="18" charset="0"/>
              </a:rPr>
              <a:t>reasons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also</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made</a:t>
            </a:r>
            <a:r>
              <a:rPr lang="es-MX" sz="1400" b="1" dirty="0">
                <a:solidFill>
                  <a:srgbClr val="000000"/>
                </a:solidFill>
                <a:cs typeface="Times New Roman" pitchFamily="18" charset="0"/>
              </a:rPr>
              <a:t> in </a:t>
            </a:r>
            <a:r>
              <a:rPr lang="es-MX" sz="1400" b="1" dirty="0" err="1">
                <a:solidFill>
                  <a:srgbClr val="000000"/>
                </a:solidFill>
                <a:cs typeface="Times New Roman" pitchFamily="18" charset="0"/>
              </a:rPr>
              <a:t>the</a:t>
            </a:r>
            <a:r>
              <a:rPr lang="es-MX" sz="1400" b="1" dirty="0">
                <a:solidFill>
                  <a:srgbClr val="000000"/>
                </a:solidFill>
                <a:cs typeface="Times New Roman" pitchFamily="18" charset="0"/>
              </a:rPr>
              <a:t> human </a:t>
            </a:r>
            <a:r>
              <a:rPr lang="es-MX" sz="1400" b="1" dirty="0" err="1">
                <a:solidFill>
                  <a:srgbClr val="000000"/>
                </a:solidFill>
                <a:cs typeface="Times New Roman" pitchFamily="18" charset="0"/>
              </a:rPr>
              <a:t>body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by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white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blood</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cells</a:t>
            </a:r>
            <a:r>
              <a:rPr lang="es-MX" sz="1400" b="1" dirty="0">
                <a:solidFill>
                  <a:srgbClr val="000000"/>
                </a:solidFill>
                <a:cs typeface="Times New Roman" pitchFamily="18" charset="0"/>
              </a:rPr>
              <a:t> and </a:t>
            </a:r>
            <a:r>
              <a:rPr lang="es-MX" sz="1400" b="1" dirty="0" err="1">
                <a:solidFill>
                  <a:srgbClr val="000000"/>
                </a:solidFill>
                <a:cs typeface="Times New Roman" pitchFamily="18" charset="0"/>
              </a:rPr>
              <a:t>antibodies</a:t>
            </a:r>
            <a:r>
              <a:rPr lang="es-MX" sz="1400" b="1" dirty="0">
                <a:solidFill>
                  <a:srgbClr val="000000"/>
                </a:solidFill>
                <a:cs typeface="Times New Roman" pitchFamily="18" charset="0"/>
              </a:rPr>
              <a:t> as </a:t>
            </a:r>
            <a:r>
              <a:rPr lang="es-MX" sz="1400" b="1" dirty="0" err="1">
                <a:solidFill>
                  <a:srgbClr val="000000"/>
                </a:solidFill>
                <a:cs typeface="Times New Roman" pitchFamily="18" charset="0"/>
              </a:rPr>
              <a:t>part</a:t>
            </a:r>
            <a:r>
              <a:rPr lang="es-MX" sz="1400" b="1" dirty="0">
                <a:solidFill>
                  <a:srgbClr val="000000"/>
                </a:solidFill>
                <a:cs typeface="Times New Roman" pitchFamily="18" charset="0"/>
              </a:rPr>
              <a:t> of </a:t>
            </a:r>
            <a:r>
              <a:rPr lang="es-MX" sz="1400" b="1" dirty="0" err="1">
                <a:solidFill>
                  <a:srgbClr val="000000"/>
                </a:solidFill>
                <a:cs typeface="Times New Roman" pitchFamily="18" charset="0"/>
              </a:rPr>
              <a:t>the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respiratory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burst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According</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to</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researchers</a:t>
            </a:r>
            <a:r>
              <a:rPr lang="es-MX" sz="1400" b="1" dirty="0">
                <a:solidFill>
                  <a:srgbClr val="000000"/>
                </a:solidFill>
                <a:cs typeface="Times New Roman" pitchFamily="18" charset="0"/>
              </a:rPr>
              <a:t> at </a:t>
            </a:r>
            <a:r>
              <a:rPr lang="es-MX" sz="1400" b="1" dirty="0" err="1">
                <a:solidFill>
                  <a:srgbClr val="000000"/>
                </a:solidFill>
                <a:cs typeface="Times New Roman" pitchFamily="18" charset="0"/>
              </a:rPr>
              <a:t>The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Scripps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Research</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Institute</a:t>
            </a:r>
            <a:r>
              <a:rPr lang="es-MX" sz="1400" b="1" dirty="0">
                <a:solidFill>
                  <a:srgbClr val="000000"/>
                </a:solidFill>
                <a:cs typeface="Times New Roman" pitchFamily="18" charset="0"/>
              </a:rPr>
              <a:t>, in </a:t>
            </a:r>
            <a:r>
              <a:rPr lang="es-MX" sz="1400" b="1" dirty="0" err="1">
                <a:solidFill>
                  <a:srgbClr val="000000"/>
                </a:solidFill>
                <a:cs typeface="Times New Roman" pitchFamily="18" charset="0"/>
              </a:rPr>
              <a:t>addition</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to</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their</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direct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effects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for</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supporting</a:t>
            </a:r>
            <a:r>
              <a:rPr lang="es-MX" sz="1400" b="1" dirty="0">
                <a:solidFill>
                  <a:srgbClr val="000000"/>
                </a:solidFill>
                <a:cs typeface="Times New Roman" pitchFamily="18" charset="0"/>
              </a:rPr>
              <a:t> a </a:t>
            </a:r>
            <a:r>
              <a:rPr lang="es-MX" sz="1400" b="1" dirty="0" err="1">
                <a:solidFill>
                  <a:srgbClr val="000000"/>
                </a:solidFill>
                <a:cs typeface="Times New Roman" pitchFamily="18" charset="0"/>
              </a:rPr>
              <a:t>healthy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immune</a:t>
            </a:r>
            <a:r>
              <a:rPr lang="es-MX" sz="1400" b="1" dirty="0">
                <a:solidFill>
                  <a:srgbClr val="000000"/>
                </a:solidFill>
                <a:cs typeface="Times New Roman" pitchFamily="18" charset="0"/>
              </a:rPr>
              <a:t> response, </a:t>
            </a:r>
            <a:r>
              <a:rPr lang="es-MX" sz="1600" b="1" u="sng" dirty="0" err="1">
                <a:solidFill>
                  <a:srgbClr val="000000"/>
                </a:solidFill>
                <a:cs typeface="Times New Roman" pitchFamily="18" charset="0"/>
              </a:rPr>
              <a:t>white</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cells</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also</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feed</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singlet</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oxygen</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to</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antibodies</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which</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convert</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it</a:t>
            </a:r>
            <a:r>
              <a:rPr lang="es-MX" sz="1600" b="1" u="sng" dirty="0">
                <a:solidFill>
                  <a:srgbClr val="000000"/>
                </a:solidFill>
                <a:cs typeface="Times New Roman" pitchFamily="18" charset="0"/>
              </a:rPr>
              <a:t> </a:t>
            </a:r>
            <a:r>
              <a:rPr lang="es-MX" sz="1600" b="1" u="sng" dirty="0" err="1">
                <a:solidFill>
                  <a:srgbClr val="000000"/>
                </a:solidFill>
                <a:cs typeface="Times New Roman" pitchFamily="18" charset="0"/>
              </a:rPr>
              <a:t>into</a:t>
            </a:r>
            <a:r>
              <a:rPr lang="es-MX" sz="1600" b="1" u="sng" dirty="0">
                <a:solidFill>
                  <a:srgbClr val="000000"/>
                </a:solidFill>
                <a:cs typeface="Times New Roman" pitchFamily="18" charset="0"/>
              </a:rPr>
              <a:t> Ozone. </a:t>
            </a:r>
            <a:endParaRPr lang="es-MX" sz="1600" u="sng" dirty="0">
              <a:latin typeface="Times New Roman" pitchFamily="18" charset="0"/>
              <a:cs typeface="Times New Roman" pitchFamily="18" charset="0"/>
            </a:endParaRPr>
          </a:p>
          <a:p>
            <a:pPr algn="just" eaLnBrk="1" hangingPunct="1">
              <a:spcAft>
                <a:spcPts val="1200"/>
              </a:spcAft>
            </a:pPr>
            <a:r>
              <a:rPr lang="es-MX" sz="1600" b="1" dirty="0" err="1">
                <a:solidFill>
                  <a:srgbClr val="000000"/>
                </a:solidFill>
                <a:cs typeface="Times New Roman" pitchFamily="18" charset="0"/>
              </a:rPr>
              <a:t>The</a:t>
            </a:r>
            <a:r>
              <a:rPr lang="es-MX" sz="1600" b="1" dirty="0">
                <a:solidFill>
                  <a:srgbClr val="000000"/>
                </a:solidFill>
                <a:cs typeface="Times New Roman" pitchFamily="18" charset="0"/>
              </a:rPr>
              <a:t> ozone </a:t>
            </a:r>
            <a:r>
              <a:rPr lang="es-MX" sz="1600" b="1" dirty="0" err="1">
                <a:solidFill>
                  <a:srgbClr val="000000"/>
                </a:solidFill>
                <a:cs typeface="Times New Roman" pitchFamily="18" charset="0"/>
              </a:rPr>
              <a:t>produced</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by</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white</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cells</a:t>
            </a:r>
            <a:r>
              <a:rPr lang="es-MX" sz="1600" b="1" dirty="0">
                <a:solidFill>
                  <a:srgbClr val="000000"/>
                </a:solidFill>
                <a:cs typeface="Times New Roman" pitchFamily="18" charset="0"/>
              </a:rPr>
              <a:t> in </a:t>
            </a:r>
            <a:r>
              <a:rPr lang="es-MX" sz="1600" b="1" dirty="0" err="1">
                <a:solidFill>
                  <a:srgbClr val="000000"/>
                </a:solidFill>
                <a:cs typeface="Times New Roman" pitchFamily="18" charset="0"/>
              </a:rPr>
              <a:t>the</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body</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increases</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the</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robustness</a:t>
            </a:r>
            <a:r>
              <a:rPr lang="es-MX" sz="1600" b="1" dirty="0">
                <a:solidFill>
                  <a:srgbClr val="000000"/>
                </a:solidFill>
                <a:cs typeface="Times New Roman" pitchFamily="18" charset="0"/>
              </a:rPr>
              <a:t> of </a:t>
            </a:r>
            <a:r>
              <a:rPr lang="es-MX" sz="1600" b="1" dirty="0" err="1">
                <a:solidFill>
                  <a:srgbClr val="000000"/>
                </a:solidFill>
                <a:cs typeface="Times New Roman" pitchFamily="18" charset="0"/>
              </a:rPr>
              <a:t>the</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immune</a:t>
            </a:r>
            <a:r>
              <a:rPr lang="es-MX" sz="1600" b="1" dirty="0">
                <a:solidFill>
                  <a:srgbClr val="000000"/>
                </a:solidFill>
                <a:cs typeface="Times New Roman" pitchFamily="18" charset="0"/>
              </a:rPr>
              <a:t> response. And </a:t>
            </a:r>
            <a:r>
              <a:rPr lang="es-MX" sz="1600" b="1" dirty="0" err="1">
                <a:solidFill>
                  <a:srgbClr val="000000"/>
                </a:solidFill>
                <a:cs typeface="Times New Roman" pitchFamily="18" charset="0"/>
              </a:rPr>
              <a:t>it</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may</a:t>
            </a:r>
            <a:r>
              <a:rPr lang="es-MX" sz="1600" b="1" dirty="0">
                <a:solidFill>
                  <a:srgbClr val="000000"/>
                </a:solidFill>
                <a:cs typeface="Times New Roman" pitchFamily="18" charset="0"/>
              </a:rPr>
              <a:t> be </a:t>
            </a:r>
            <a:r>
              <a:rPr lang="es-MX" sz="1600" b="1" dirty="0" err="1">
                <a:solidFill>
                  <a:srgbClr val="000000"/>
                </a:solidFill>
                <a:cs typeface="Times New Roman" pitchFamily="18" charset="0"/>
              </a:rPr>
              <a:t>that</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this</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function</a:t>
            </a:r>
            <a:r>
              <a:rPr lang="es-MX" sz="1600" b="1" dirty="0">
                <a:solidFill>
                  <a:srgbClr val="000000"/>
                </a:solidFill>
                <a:cs typeface="Times New Roman" pitchFamily="18" charset="0"/>
              </a:rPr>
              <a:t> of ozone </a:t>
            </a:r>
            <a:r>
              <a:rPr lang="es-MX" sz="1600" b="1" dirty="0" err="1">
                <a:solidFill>
                  <a:srgbClr val="000000"/>
                </a:solidFill>
                <a:cs typeface="Times New Roman" pitchFamily="18" charset="0"/>
              </a:rPr>
              <a:t>therapy</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is</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one</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reason</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why</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it</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is</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such</a:t>
            </a:r>
            <a:r>
              <a:rPr lang="es-MX" sz="1600" b="1" dirty="0">
                <a:solidFill>
                  <a:srgbClr val="000000"/>
                </a:solidFill>
                <a:cs typeface="Times New Roman" pitchFamily="18" charset="0"/>
              </a:rPr>
              <a:t> a </a:t>
            </a:r>
            <a:r>
              <a:rPr lang="es-MX" sz="1600" b="1" dirty="0" err="1">
                <a:solidFill>
                  <a:srgbClr val="000000"/>
                </a:solidFill>
                <a:cs typeface="Times New Roman" pitchFamily="18" charset="0"/>
              </a:rPr>
              <a:t>powerful</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method</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to</a:t>
            </a:r>
            <a:r>
              <a:rPr lang="es-MX" sz="1600" b="1" dirty="0">
                <a:solidFill>
                  <a:srgbClr val="000000"/>
                </a:solidFill>
                <a:cs typeface="Times New Roman" pitchFamily="18" charset="0"/>
              </a:rPr>
              <a:t> </a:t>
            </a:r>
            <a:r>
              <a:rPr lang="es-MX" sz="1600" b="1" dirty="0" err="1">
                <a:solidFill>
                  <a:srgbClr val="000000"/>
                </a:solidFill>
                <a:cs typeface="Times New Roman" pitchFamily="18" charset="0"/>
              </a:rPr>
              <a:t>support</a:t>
            </a:r>
            <a:r>
              <a:rPr lang="es-MX" sz="1600" b="1" dirty="0">
                <a:solidFill>
                  <a:srgbClr val="000000"/>
                </a:solidFill>
                <a:cs typeface="Times New Roman" pitchFamily="18" charset="0"/>
              </a:rPr>
              <a:t> cardiovascular </a:t>
            </a:r>
            <a:r>
              <a:rPr lang="es-MX" sz="1600" b="1" dirty="0" err="1">
                <a:solidFill>
                  <a:srgbClr val="000000"/>
                </a:solidFill>
                <a:cs typeface="Times New Roman" pitchFamily="18" charset="0"/>
              </a:rPr>
              <a:t>health</a:t>
            </a:r>
            <a:r>
              <a:rPr lang="es-MX" sz="1400" b="1" dirty="0">
                <a:solidFill>
                  <a:srgbClr val="000000"/>
                </a:solidFill>
                <a:cs typeface="Times New Roman" pitchFamily="18" charset="0"/>
              </a:rPr>
              <a:t>.</a:t>
            </a:r>
            <a:endParaRPr lang="es-MX" sz="1400" dirty="0">
              <a:latin typeface="Times New Roman" pitchFamily="18" charset="0"/>
              <a:cs typeface="Times New Roman" pitchFamily="18" charset="0"/>
            </a:endParaRPr>
          </a:p>
          <a:p>
            <a:pPr algn="just" eaLnBrk="1" hangingPunct="1">
              <a:spcAft>
                <a:spcPts val="1200"/>
              </a:spcAft>
            </a:pPr>
            <a:r>
              <a:rPr lang="es-MX" sz="1400" b="1" dirty="0" err="1">
                <a:solidFill>
                  <a:srgbClr val="000000"/>
                </a:solidFill>
                <a:cs typeface="Times New Roman" pitchFamily="18" charset="0"/>
              </a:rPr>
              <a:t>Several</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recent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studies</a:t>
            </a:r>
            <a:r>
              <a:rPr lang="es-MX" sz="1400" b="1" dirty="0">
                <a:solidFill>
                  <a:srgbClr val="000000"/>
                </a:solidFill>
                <a:cs typeface="Times New Roman" pitchFamily="18" charset="0"/>
              </a:rPr>
              <a:t> are </a:t>
            </a:r>
            <a:r>
              <a:rPr lang="es-MX" sz="1400" b="1" dirty="0" err="1">
                <a:solidFill>
                  <a:srgbClr val="000000"/>
                </a:solidFill>
                <a:cs typeface="Times New Roman" pitchFamily="18" charset="0"/>
              </a:rPr>
              <a:t>pointing</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out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that</a:t>
            </a:r>
            <a:r>
              <a:rPr lang="es-MX" sz="1400" b="1" dirty="0">
                <a:solidFill>
                  <a:srgbClr val="000000"/>
                </a:solidFill>
                <a:cs typeface="Times New Roman" pitchFamily="18" charset="0"/>
              </a:rPr>
              <a:t> a </a:t>
            </a:r>
            <a:r>
              <a:rPr lang="es-MX" sz="1400" b="1" dirty="0" err="1">
                <a:solidFill>
                  <a:srgbClr val="000000"/>
                </a:solidFill>
                <a:cs typeface="Times New Roman" pitchFamily="18" charset="0"/>
              </a:rPr>
              <a:t>major</a:t>
            </a:r>
            <a:r>
              <a:rPr lang="es-MX" sz="1400" b="1" dirty="0">
                <a:solidFill>
                  <a:srgbClr val="000000"/>
                </a:solidFill>
                <a:cs typeface="Times New Roman" pitchFamily="18" charset="0"/>
              </a:rPr>
              <a:t> factor in </a:t>
            </a:r>
            <a:r>
              <a:rPr lang="es-MX" sz="1400" b="1" dirty="0" err="1">
                <a:solidFill>
                  <a:srgbClr val="000000"/>
                </a:solidFill>
                <a:cs typeface="Times New Roman" pitchFamily="18" charset="0"/>
              </a:rPr>
              <a:t>the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accumulation</a:t>
            </a:r>
            <a:r>
              <a:rPr lang="es-MX" sz="1400" b="1" dirty="0">
                <a:solidFill>
                  <a:srgbClr val="000000"/>
                </a:solidFill>
                <a:cs typeface="Times New Roman" pitchFamily="18" charset="0"/>
              </a:rPr>
              <a:t> of </a:t>
            </a:r>
            <a:r>
              <a:rPr lang="es-MX" sz="1400" b="1" dirty="0" err="1">
                <a:solidFill>
                  <a:srgbClr val="000000"/>
                </a:solidFill>
                <a:cs typeface="Times New Roman" pitchFamily="18" charset="0"/>
              </a:rPr>
              <a:t>unwanted</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fats</a:t>
            </a:r>
            <a:r>
              <a:rPr lang="es-MX" sz="1400" b="1" dirty="0">
                <a:solidFill>
                  <a:srgbClr val="000000"/>
                </a:solidFill>
                <a:cs typeface="Times New Roman" pitchFamily="18" charset="0"/>
              </a:rPr>
              <a:t> and </a:t>
            </a:r>
            <a:r>
              <a:rPr lang="es-MX" sz="1400" b="1" dirty="0" err="1">
                <a:solidFill>
                  <a:srgbClr val="000000"/>
                </a:solidFill>
                <a:cs typeface="Times New Roman" pitchFamily="18" charset="0"/>
              </a:rPr>
              <a:t>lipids</a:t>
            </a:r>
            <a:r>
              <a:rPr lang="es-MX" sz="1400" b="1" dirty="0">
                <a:solidFill>
                  <a:srgbClr val="000000"/>
                </a:solidFill>
                <a:cs typeface="Times New Roman" pitchFamily="18" charset="0"/>
              </a:rPr>
              <a:t> in </a:t>
            </a:r>
            <a:r>
              <a:rPr lang="es-MX" sz="1400" b="1" dirty="0" err="1">
                <a:solidFill>
                  <a:srgbClr val="000000"/>
                </a:solidFill>
                <a:cs typeface="Times New Roman" pitchFamily="18" charset="0"/>
              </a:rPr>
              <a:t>arteries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related</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to</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suboptimal</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immune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function</a:t>
            </a:r>
            <a:r>
              <a:rPr lang="es-MX" sz="1400" b="1" dirty="0">
                <a:solidFill>
                  <a:srgbClr val="000000"/>
                </a:solidFill>
                <a:cs typeface="Times New Roman" pitchFamily="18" charset="0"/>
              </a:rPr>
              <a:t>. A </a:t>
            </a:r>
            <a:r>
              <a:rPr lang="es-MX" sz="1400" b="1" dirty="0" err="1">
                <a:solidFill>
                  <a:srgbClr val="000000"/>
                </a:solidFill>
                <a:cs typeface="Times New Roman" pitchFamily="18" charset="0"/>
              </a:rPr>
              <a:t>number</a:t>
            </a:r>
            <a:r>
              <a:rPr lang="es-MX" sz="1400" b="1" dirty="0">
                <a:solidFill>
                  <a:srgbClr val="000000"/>
                </a:solidFill>
                <a:cs typeface="Times New Roman" pitchFamily="18" charset="0"/>
              </a:rPr>
              <a:t> of </a:t>
            </a:r>
            <a:r>
              <a:rPr lang="es-MX" sz="1400" b="1" dirty="0" err="1">
                <a:solidFill>
                  <a:srgbClr val="000000"/>
                </a:solidFill>
                <a:cs typeface="Times New Roman" pitchFamily="18" charset="0"/>
              </a:rPr>
              <a:t>effects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that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result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from</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this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contribute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to</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poor</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coronary</a:t>
            </a:r>
            <a:r>
              <a:rPr lang="es-MX" sz="1400" b="1" dirty="0">
                <a:solidFill>
                  <a:srgbClr val="000000"/>
                </a:solidFill>
                <a:cs typeface="Times New Roman" pitchFamily="18" charset="0"/>
              </a:rPr>
              <a:t> and </a:t>
            </a:r>
            <a:r>
              <a:rPr lang="es-MX" sz="1400" b="1" dirty="0" err="1">
                <a:solidFill>
                  <a:srgbClr val="000000"/>
                </a:solidFill>
                <a:cs typeface="Times New Roman" pitchFamily="18" charset="0"/>
              </a:rPr>
              <a:t>circulatory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health</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Many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doctors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including</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myself</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have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found</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that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the</a:t>
            </a:r>
            <a:r>
              <a:rPr lang="es-MX" sz="1400" b="1" dirty="0">
                <a:solidFill>
                  <a:srgbClr val="000000"/>
                </a:solidFill>
                <a:cs typeface="Times New Roman" pitchFamily="18" charset="0"/>
              </a:rPr>
              <a:t> regular </a:t>
            </a:r>
            <a:r>
              <a:rPr lang="es-MX" sz="1400" b="1" dirty="0" err="1">
                <a:solidFill>
                  <a:srgbClr val="000000"/>
                </a:solidFill>
                <a:cs typeface="Times New Roman" pitchFamily="18" charset="0"/>
              </a:rPr>
              <a:t>administration</a:t>
            </a:r>
            <a:r>
              <a:rPr lang="es-MX" sz="1400" b="1" dirty="0">
                <a:solidFill>
                  <a:srgbClr val="000000"/>
                </a:solidFill>
                <a:cs typeface="Times New Roman" pitchFamily="18" charset="0"/>
              </a:rPr>
              <a:t> of ozone </a:t>
            </a:r>
            <a:r>
              <a:rPr lang="es-MX" sz="1400" b="1" dirty="0" err="1">
                <a:solidFill>
                  <a:srgbClr val="000000"/>
                </a:solidFill>
                <a:cs typeface="Times New Roman" pitchFamily="18" charset="0"/>
              </a:rPr>
              <a:t>to</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patients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for</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supporting</a:t>
            </a:r>
            <a:r>
              <a:rPr lang="es-MX" sz="1400" b="1" dirty="0">
                <a:solidFill>
                  <a:srgbClr val="000000"/>
                </a:solidFill>
                <a:cs typeface="Times New Roman" pitchFamily="18" charset="0"/>
              </a:rPr>
              <a:t> cardiovascular </a:t>
            </a:r>
            <a:r>
              <a:rPr lang="es-MX" sz="1400" b="1" dirty="0" err="1">
                <a:solidFill>
                  <a:srgbClr val="000000"/>
                </a:solidFill>
                <a:cs typeface="Times New Roman" pitchFamily="18" charset="0"/>
              </a:rPr>
              <a:t>health</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augments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all</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other</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forms</a:t>
            </a:r>
            <a:r>
              <a:rPr lang="es-MX" sz="1400" b="1" dirty="0">
                <a:solidFill>
                  <a:srgbClr val="000000"/>
                </a:solidFill>
                <a:cs typeface="Times New Roman" pitchFamily="18" charset="0"/>
              </a:rPr>
              <a:t> of </a:t>
            </a:r>
            <a:r>
              <a:rPr lang="es-MX" sz="1400" b="1" dirty="0" err="1">
                <a:solidFill>
                  <a:srgbClr val="000000"/>
                </a:solidFill>
                <a:cs typeface="Times New Roman" pitchFamily="18" charset="0"/>
              </a:rPr>
              <a:t>therapy</a:t>
            </a:r>
            <a:r>
              <a:rPr lang="es-MX" sz="1400" b="1" dirty="0">
                <a:solidFill>
                  <a:srgbClr val="000000"/>
                </a:solidFill>
                <a:cs typeface="Times New Roman" pitchFamily="18" charset="0"/>
              </a:rPr>
              <a:t>, and can </a:t>
            </a:r>
            <a:r>
              <a:rPr lang="es-MX" sz="1400" b="1" dirty="0" err="1">
                <a:solidFill>
                  <a:srgbClr val="000000"/>
                </a:solidFill>
                <a:cs typeface="Times New Roman" pitchFamily="18" charset="0"/>
              </a:rPr>
              <a:t>significantly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enhance</a:t>
            </a:r>
            <a:r>
              <a:rPr lang="es-MX" sz="1400" b="1" dirty="0">
                <a:solidFill>
                  <a:srgbClr val="000000"/>
                </a:solidFill>
                <a:cs typeface="Times New Roman" pitchFamily="18" charset="0"/>
              </a:rPr>
              <a:t> cardiovascular </a:t>
            </a:r>
            <a:r>
              <a:rPr lang="es-MX" sz="1400" b="1" dirty="0" err="1">
                <a:solidFill>
                  <a:srgbClr val="000000"/>
                </a:solidFill>
                <a:cs typeface="Times New Roman" pitchFamily="18" charset="0"/>
              </a:rPr>
              <a:t>function</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This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probably</a:t>
            </a:r>
            <a:r>
              <a:rPr lang="es-MX" sz="1400" b="1" dirty="0">
                <a:solidFill>
                  <a:srgbClr val="000000"/>
                </a:solidFill>
                <a:cs typeface="Times New Roman" pitchFamily="18" charset="0"/>
              </a:rPr>
              <a:t> at </a:t>
            </a:r>
            <a:r>
              <a:rPr lang="es-MX" sz="1400" b="1" dirty="0" err="1">
                <a:solidFill>
                  <a:srgbClr val="000000"/>
                </a:solidFill>
                <a:cs typeface="Times New Roman" pitchFamily="18" charset="0"/>
              </a:rPr>
              <a:t>least</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partially</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due</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to</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ozone’s</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immune-boosting</a:t>
            </a:r>
            <a:r>
              <a:rPr lang="es-MX" sz="1400" b="1" dirty="0">
                <a:solidFill>
                  <a:srgbClr val="000000"/>
                </a:solidFill>
                <a:cs typeface="Times New Roman" pitchFamily="18" charset="0"/>
              </a:rPr>
              <a:t> </a:t>
            </a:r>
            <a:r>
              <a:rPr lang="es-MX" sz="1400" b="1" dirty="0" err="1">
                <a:solidFill>
                  <a:srgbClr val="000000"/>
                </a:solidFill>
                <a:cs typeface="Times New Roman" pitchFamily="18" charset="0"/>
              </a:rPr>
              <a:t>effect</a:t>
            </a:r>
            <a:r>
              <a:rPr lang="es-MX" sz="1400" b="1" dirty="0">
                <a:solidFill>
                  <a:srgbClr val="000000"/>
                </a:solidFill>
                <a:cs typeface="Times New Roman" pitchFamily="18" charset="0"/>
              </a:rPr>
              <a:t>.</a:t>
            </a:r>
            <a:endParaRPr lang="es-MX" sz="1400" dirty="0">
              <a:latin typeface="Times New Roman" pitchFamily="18" charset="0"/>
              <a:cs typeface="Times New Roman" pitchFamily="18" charset="0"/>
            </a:endParaRPr>
          </a:p>
          <a:p>
            <a:pPr eaLnBrk="1" hangingPunct="1">
              <a:lnSpc>
                <a:spcPct val="115000"/>
              </a:lnSpc>
              <a:spcAft>
                <a:spcPts val="1000"/>
              </a:spcAft>
            </a:pPr>
            <a:r>
              <a:rPr lang="es-MX" sz="1400" dirty="0">
                <a:latin typeface="Calibri" pitchFamily="34" charset="0"/>
                <a:ea typeface="Calibri" pitchFamily="34" charset="0"/>
                <a:cs typeface="Times New Roman" pitchFamily="18" charset="0"/>
              </a:rPr>
              <a:t> </a:t>
            </a:r>
          </a:p>
        </p:txBody>
      </p:sp>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886450"/>
            <a:ext cx="3416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759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252</TotalTime>
  <Words>643</Words>
  <Application>Microsoft Office PowerPoint</Application>
  <PresentationFormat>Presentación en pantalla (4:3)</PresentationFormat>
  <Paragraphs>81</Paragraphs>
  <Slides>16</Slides>
  <Notes>16</Notes>
  <HiddenSlides>0</HiddenSlides>
  <MMClips>1</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16</vt:i4>
      </vt:variant>
    </vt:vector>
  </HeadingPairs>
  <TitlesOfParts>
    <vt:vector size="19" baseType="lpstr">
      <vt:lpstr>Tema de Office</vt:lpstr>
      <vt:lpstr>Video Clip</vt:lpstr>
      <vt:lpstr>Package</vt:lpstr>
      <vt:lpstr> REALTEC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DESTRUCCION ORGANISMOS con OZONO .avi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REALTEC</dc:title>
  <dc:creator>ARIEL VILLARREAL</dc:creator>
  <cp:lastModifiedBy>ARIEL VILLARREAL</cp:lastModifiedBy>
  <cp:revision>19</cp:revision>
  <dcterms:created xsi:type="dcterms:W3CDTF">2020-04-21T22:47:35Z</dcterms:created>
  <dcterms:modified xsi:type="dcterms:W3CDTF">2020-04-27T06:00:08Z</dcterms:modified>
</cp:coreProperties>
</file>